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72" r:id="rId5"/>
    <p:sldId id="286" r:id="rId6"/>
    <p:sldId id="294" r:id="rId7"/>
    <p:sldId id="295" r:id="rId8"/>
    <p:sldId id="288" r:id="rId9"/>
    <p:sldId id="289" r:id="rId10"/>
    <p:sldId id="277" r:id="rId11"/>
    <p:sldId id="278" r:id="rId12"/>
    <p:sldId id="290" r:id="rId13"/>
    <p:sldId id="279" r:id="rId14"/>
    <p:sldId id="280" r:id="rId15"/>
    <p:sldId id="281" r:id="rId16"/>
    <p:sldId id="284" r:id="rId17"/>
    <p:sldId id="282" r:id="rId18"/>
    <p:sldId id="285" r:id="rId19"/>
    <p:sldId id="283" r:id="rId20"/>
    <p:sldId id="267" r:id="rId21"/>
    <p:sldId id="287" r:id="rId22"/>
    <p:sldId id="291" r:id="rId23"/>
    <p:sldId id="292" r:id="rId24"/>
    <p:sldId id="29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476375"/>
            <a:ext cx="12192000" cy="3848100"/>
          </a:xfrm>
          <a:solidFill>
            <a:schemeClr val="accent3"/>
          </a:solidFill>
        </p:spPr>
        <p:txBody>
          <a:bodyPr anchor="t"/>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Graphical user interface, text&#10;&#10;Description automatically generated with medium confidence">
            <a:extLst>
              <a:ext uri="{FF2B5EF4-FFF2-40B4-BE49-F238E27FC236}">
                <a16:creationId xmlns:a16="http://schemas.microsoft.com/office/drawing/2014/main" id="{FB13938E-763E-475A-BBF6-584432B3B99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281402" y="5419725"/>
            <a:ext cx="4834398" cy="1301750"/>
          </a:xfrm>
          <a:prstGeom prst="rect">
            <a:avLst/>
          </a:prstGeom>
        </p:spPr>
      </p:pic>
      <p:sp>
        <p:nvSpPr>
          <p:cNvPr id="8" name="Rectangle: Rounded Corners 7">
            <a:extLst>
              <a:ext uri="{FF2B5EF4-FFF2-40B4-BE49-F238E27FC236}">
                <a16:creationId xmlns:a16="http://schemas.microsoft.com/office/drawing/2014/main" id="{339C736E-6602-47C6-8D19-A17A66CC22D9}"/>
              </a:ext>
            </a:extLst>
          </p:cNvPr>
          <p:cNvSpPr/>
          <p:nvPr userDrawn="1"/>
        </p:nvSpPr>
        <p:spPr>
          <a:xfrm>
            <a:off x="0" y="538964"/>
            <a:ext cx="1800000" cy="457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CBC477E-E990-44B7-85A7-97569B98829C}"/>
              </a:ext>
            </a:extLst>
          </p:cNvPr>
          <p:cNvSpPr/>
          <p:nvPr userDrawn="1"/>
        </p:nvSpPr>
        <p:spPr>
          <a:xfrm>
            <a:off x="2078400" y="538964"/>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AB8DF94B-698D-4F70-BE1F-EA3575FACD1A}"/>
              </a:ext>
            </a:extLst>
          </p:cNvPr>
          <p:cNvSpPr/>
          <p:nvPr userDrawn="1"/>
        </p:nvSpPr>
        <p:spPr>
          <a:xfrm>
            <a:off x="6235200" y="538964"/>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842524E3-EC6E-4338-987E-7F99AB0955F4}"/>
              </a:ext>
            </a:extLst>
          </p:cNvPr>
          <p:cNvSpPr/>
          <p:nvPr userDrawn="1"/>
        </p:nvSpPr>
        <p:spPr>
          <a:xfrm>
            <a:off x="8313600" y="538964"/>
            <a:ext cx="1800000" cy="4571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D7AD771D-123D-4142-B0EA-D25C812C0C1B}"/>
              </a:ext>
            </a:extLst>
          </p:cNvPr>
          <p:cNvSpPr/>
          <p:nvPr userDrawn="1"/>
        </p:nvSpPr>
        <p:spPr>
          <a:xfrm>
            <a:off x="10392000" y="538964"/>
            <a:ext cx="1800000" cy="4571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5A5AC856-8126-4DB1-AEC5-B30A18E7AEA5}"/>
              </a:ext>
            </a:extLst>
          </p:cNvPr>
          <p:cNvSpPr/>
          <p:nvPr userDrawn="1"/>
        </p:nvSpPr>
        <p:spPr>
          <a:xfrm>
            <a:off x="4156800" y="538964"/>
            <a:ext cx="1800000" cy="457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429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E683C3-0AEB-4F68-ABC3-93117B14A80E}"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24432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E683C3-0AEB-4F68-ABC3-93117B14A80E}"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2345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pic>
        <p:nvPicPr>
          <p:cNvPr id="7" name="Picture 6" descr="Graphical user interface, text&#10;&#10;Description automatically generated with medium confidence">
            <a:extLst>
              <a:ext uri="{FF2B5EF4-FFF2-40B4-BE49-F238E27FC236}">
                <a16:creationId xmlns:a16="http://schemas.microsoft.com/office/drawing/2014/main" id="{6EEEDDF3-CB78-499A-A03C-957BD024FBF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182100" y="6101390"/>
            <a:ext cx="2809875" cy="756610"/>
          </a:xfrm>
          <a:prstGeom prst="rect">
            <a:avLst/>
          </a:prstGeom>
        </p:spPr>
      </p:pic>
      <p:sp>
        <p:nvSpPr>
          <p:cNvPr id="9" name="Rectangle 8">
            <a:extLst>
              <a:ext uri="{FF2B5EF4-FFF2-40B4-BE49-F238E27FC236}">
                <a16:creationId xmlns:a16="http://schemas.microsoft.com/office/drawing/2014/main" id="{5E5755CB-C186-4AA3-9D09-2DFC3438FDBC}"/>
              </a:ext>
            </a:extLst>
          </p:cNvPr>
          <p:cNvSpPr/>
          <p:nvPr userDrawn="1"/>
        </p:nvSpPr>
        <p:spPr>
          <a:xfrm>
            <a:off x="0" y="-22946"/>
            <a:ext cx="12192000" cy="1143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8372FC37-FCF5-4643-9077-0335DF90705C}"/>
              </a:ext>
            </a:extLst>
          </p:cNvPr>
          <p:cNvSpPr/>
          <p:nvPr userDrawn="1"/>
        </p:nvSpPr>
        <p:spPr>
          <a:xfrm>
            <a:off x="0" y="6053939"/>
            <a:ext cx="1800000" cy="457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2427B378-B5CB-4169-AA56-23663ECED3C0}"/>
              </a:ext>
            </a:extLst>
          </p:cNvPr>
          <p:cNvSpPr/>
          <p:nvPr userDrawn="1"/>
        </p:nvSpPr>
        <p:spPr>
          <a:xfrm>
            <a:off x="2078400" y="6053939"/>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3BE83E02-8F48-4417-86EF-078CE4A63CC0}"/>
              </a:ext>
            </a:extLst>
          </p:cNvPr>
          <p:cNvSpPr/>
          <p:nvPr userDrawn="1"/>
        </p:nvSpPr>
        <p:spPr>
          <a:xfrm>
            <a:off x="6235200" y="6053939"/>
            <a:ext cx="1800000" cy="45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09E3D2E8-F4AF-477C-ADBC-277F0145DEC7}"/>
              </a:ext>
            </a:extLst>
          </p:cNvPr>
          <p:cNvSpPr/>
          <p:nvPr userDrawn="1"/>
        </p:nvSpPr>
        <p:spPr>
          <a:xfrm>
            <a:off x="8313600" y="6053939"/>
            <a:ext cx="1800000" cy="4571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0909DE9E-DEF6-4B4C-96BA-294627713252}"/>
              </a:ext>
            </a:extLst>
          </p:cNvPr>
          <p:cNvSpPr/>
          <p:nvPr userDrawn="1"/>
        </p:nvSpPr>
        <p:spPr>
          <a:xfrm>
            <a:off x="10392000" y="6053939"/>
            <a:ext cx="1800000" cy="4571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id="{0655A804-B665-4D23-94F0-F88B04DEE00C}"/>
              </a:ext>
            </a:extLst>
          </p:cNvPr>
          <p:cNvSpPr/>
          <p:nvPr userDrawn="1"/>
        </p:nvSpPr>
        <p:spPr>
          <a:xfrm>
            <a:off x="4156800" y="6053939"/>
            <a:ext cx="1800000" cy="457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8210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683C3-0AEB-4F68-ABC3-93117B14A80E}"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381024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E683C3-0AEB-4F68-ABC3-93117B14A80E}"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634745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E683C3-0AEB-4F68-ABC3-93117B14A80E}" type="datetimeFigureOut">
              <a:rPr lang="en-GB" smtClean="0"/>
              <a:t>27/09/2023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235926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E683C3-0AEB-4F68-ABC3-93117B14A80E}" type="datetimeFigureOut">
              <a:rPr lang="en-GB" smtClean="0"/>
              <a:t>27/09/2023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96983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683C3-0AEB-4F68-ABC3-93117B14A80E}" type="datetimeFigureOut">
              <a:rPr lang="en-GB" smtClean="0"/>
              <a:t>27/09/2023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31173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E683C3-0AEB-4F68-ABC3-93117B14A80E}"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251061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E683C3-0AEB-4F68-ABC3-93117B14A80E}"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C44DD3-2C85-4166-A768-C40D272B1574}" type="slidenum">
              <a:rPr lang="en-GB" smtClean="0"/>
              <a:t>‹#›</a:t>
            </a:fld>
            <a:endParaRPr lang="en-GB"/>
          </a:p>
        </p:txBody>
      </p:sp>
    </p:spTree>
    <p:extLst>
      <p:ext uri="{BB962C8B-B14F-4D97-AF65-F5344CB8AC3E}">
        <p14:creationId xmlns:p14="http://schemas.microsoft.com/office/powerpoint/2010/main" val="134419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683C3-0AEB-4F68-ABC3-93117B14A80E}" type="datetimeFigureOut">
              <a:rPr lang="en-GB" smtClean="0"/>
              <a:t>27/09/2023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44DD3-2C85-4166-A768-C40D272B1574}" type="slidenum">
              <a:rPr lang="en-GB" smtClean="0"/>
              <a:t>‹#›</a:t>
            </a:fld>
            <a:endParaRPr lang="en-GB"/>
          </a:p>
        </p:txBody>
      </p:sp>
    </p:spTree>
    <p:extLst>
      <p:ext uri="{BB962C8B-B14F-4D97-AF65-F5344CB8AC3E}">
        <p14:creationId xmlns:p14="http://schemas.microsoft.com/office/powerpoint/2010/main" val="2731900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gbr01.safelinks.protection.outlook.com/?url=https%3A%2F%2Fwww.harrow.gov.uk%2Fbenefits%2Fhelp-cost-living&amp;data=05%7C01%7Cs.dhrona%40nhs.net%7Cf17ad965c1ce4ba6847d08dba3f4b0f4%7C37c354b285b047f5b22207b48d774ee3%7C0%7C0%7C638284043556621441%7CUnknown%7CTWFpbGZsb3d8eyJWIjoiMC4wLjAwMDAiLCJQIjoiV2luMzIiLCJBTiI6Ik1haWwiLCJXVCI6Mn0%3D%7C3000%7C%7C%7C&amp;sdata=%2F16UBfnhTeVSbgxJ1kboivfO6zoU1M4C2hhLI8u3c50%3D&amp;reserved=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56330-4A64-49B2-8652-405EBDD4CDB3}"/>
              </a:ext>
            </a:extLst>
          </p:cNvPr>
          <p:cNvSpPr>
            <a:spLocks noGrp="1"/>
          </p:cNvSpPr>
          <p:nvPr>
            <p:ph type="ctrTitle"/>
          </p:nvPr>
        </p:nvSpPr>
        <p:spPr>
          <a:xfrm>
            <a:off x="0" y="1425575"/>
            <a:ext cx="12192000" cy="3813175"/>
          </a:xfrm>
        </p:spPr>
        <p:txBody>
          <a:bodyPr>
            <a:normAutofit/>
          </a:bodyPr>
          <a:lstStyle/>
          <a:p>
            <a:r>
              <a:rPr lang="en-GB" sz="4000" dirty="0"/>
              <a:t>  </a:t>
            </a:r>
          </a:p>
        </p:txBody>
      </p:sp>
      <p:sp>
        <p:nvSpPr>
          <p:cNvPr id="4" name="Title 1">
            <a:extLst>
              <a:ext uri="{FF2B5EF4-FFF2-40B4-BE49-F238E27FC236}">
                <a16:creationId xmlns:a16="http://schemas.microsoft.com/office/drawing/2014/main" id="{534DD446-DAD0-3D1E-4AC0-EE2463116083}"/>
              </a:ext>
            </a:extLst>
          </p:cNvPr>
          <p:cNvSpPr txBox="1">
            <a:spLocks/>
          </p:cNvSpPr>
          <p:nvPr/>
        </p:nvSpPr>
        <p:spPr>
          <a:xfrm>
            <a:off x="1524000" y="1815802"/>
            <a:ext cx="9144000" cy="2387600"/>
          </a:xfrm>
          <a:prstGeom prst="rect">
            <a:avLst/>
          </a:prstGeom>
          <a:solidFill>
            <a:schemeClr val="accent3"/>
          </a:solidFill>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r>
              <a:rPr lang="en-GB" sz="5000" dirty="0">
                <a:ea typeface="Times New Roman" panose="02020603050405020304" pitchFamily="18" charset="0"/>
              </a:rPr>
              <a:t>Harrow Borough Partnership Winter Plan</a:t>
            </a:r>
            <a:endParaRPr lang="en-GB" sz="5000" dirty="0"/>
          </a:p>
        </p:txBody>
      </p:sp>
      <p:sp>
        <p:nvSpPr>
          <p:cNvPr id="5" name="Subtitle 2">
            <a:extLst>
              <a:ext uri="{FF2B5EF4-FFF2-40B4-BE49-F238E27FC236}">
                <a16:creationId xmlns:a16="http://schemas.microsoft.com/office/drawing/2014/main" id="{3E9B8F8F-D71F-11EA-7011-D4F5E185FC88}"/>
              </a:ext>
            </a:extLst>
          </p:cNvPr>
          <p:cNvSpPr txBox="1">
            <a:spLocks/>
          </p:cNvSpPr>
          <p:nvPr/>
        </p:nvSpPr>
        <p:spPr>
          <a:xfrm>
            <a:off x="1524000" y="3994448"/>
            <a:ext cx="9144000" cy="85377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latin typeface="Arial" panose="020B0604020202020204" pitchFamily="34" charset="0"/>
                <a:cs typeface="Arial" panose="020B0604020202020204" pitchFamily="34" charset="0"/>
              </a:rPr>
              <a:t>Winter 2023/24</a:t>
            </a:r>
          </a:p>
          <a:p>
            <a:pPr marL="0" indent="0" algn="ctr">
              <a:buNone/>
            </a:pPr>
            <a:r>
              <a:rPr lang="en-GB" sz="2400" dirty="0">
                <a:latin typeface="Arial" panose="020B0604020202020204" pitchFamily="34" charset="0"/>
                <a:cs typeface="Arial" panose="020B0604020202020204" pitchFamily="34" charset="0"/>
              </a:rPr>
              <a:t>Draft 3 - FINAL</a:t>
            </a:r>
          </a:p>
        </p:txBody>
      </p:sp>
    </p:spTree>
    <p:extLst>
      <p:ext uri="{BB962C8B-B14F-4D97-AF65-F5344CB8AC3E}">
        <p14:creationId xmlns:p14="http://schemas.microsoft.com/office/powerpoint/2010/main" val="206105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3B03C-CB36-F714-C8CB-864B6E07DD9F}"/>
              </a:ext>
            </a:extLst>
          </p:cNvPr>
          <p:cNvSpPr>
            <a:spLocks noGrp="1"/>
          </p:cNvSpPr>
          <p:nvPr>
            <p:ph idx="1"/>
          </p:nvPr>
        </p:nvSpPr>
        <p:spPr>
          <a:xfrm>
            <a:off x="176483" y="1149349"/>
            <a:ext cx="6824391" cy="4784725"/>
          </a:xfrm>
          <a:ln w="19050">
            <a:solidFill>
              <a:schemeClr val="accent2"/>
            </a:solidFill>
          </a:ln>
        </p:spPr>
        <p:txBody>
          <a:bodyPr>
            <a:normAutofit/>
          </a:bodyPr>
          <a:lstStyle/>
          <a:p>
            <a:pPr marL="0" indent="0">
              <a:buNone/>
            </a:pPr>
            <a:r>
              <a:rPr lang="en-GB" sz="1400" b="1" dirty="0"/>
              <a:t>Health and wellbeing support to warm hubs</a:t>
            </a:r>
          </a:p>
          <a:p>
            <a:pPr marL="0" indent="0">
              <a:buNone/>
            </a:pPr>
            <a:r>
              <a:rPr lang="en-GB" sz="1400" dirty="0"/>
              <a:t>Following the successful delivery and evaluation of the Harrow Winter Wellness programme in 22/23, the London Borough of Harrow will be supporting the scheme for the 23/24 winter, running from November 2023 until March 2024. This will be funded from the Public Health grant and BBP inequalities funds. Warm hubs will deliver the following interventions as part of the winter wellness scheme: </a:t>
            </a:r>
          </a:p>
          <a:p>
            <a:r>
              <a:rPr lang="en-GB" sz="1400" dirty="0"/>
              <a:t>Support the delivery of a number of activities aligned with specific priorities e.g. Making Everyone Contact Count, physical activity, healthy cooking and eating, reducing falls risk, smoking cessation.</a:t>
            </a:r>
          </a:p>
          <a:p>
            <a:r>
              <a:rPr lang="en-GB" sz="1400" dirty="0"/>
              <a:t>Targeted clinical outreach for specific priority areas through health checks for residents attending warm hubs.</a:t>
            </a:r>
          </a:p>
          <a:p>
            <a:r>
              <a:rPr lang="en-GB" sz="1400" dirty="0"/>
              <a:t>Distribute warm packs provided by public health.</a:t>
            </a:r>
          </a:p>
          <a:p>
            <a:r>
              <a:rPr lang="en-GB" sz="1400" dirty="0"/>
              <a:t>Support the community-based Conversation Café model delivery.</a:t>
            </a:r>
          </a:p>
          <a:p>
            <a:r>
              <a:rPr lang="en-GB" sz="1400" dirty="0"/>
              <a:t>Support the provision of information and advice services delivering from warm hubs.</a:t>
            </a:r>
          </a:p>
          <a:p>
            <a:pPr marL="0" indent="0">
              <a:buNone/>
            </a:pPr>
            <a:r>
              <a:rPr lang="en-GB" sz="1400" dirty="0"/>
              <a:t>We have built on last years evaluation through: focusing on expanding the proactive health checks in warm hubs; encouraging collaborative &amp; innovative approaches to engaging with communities; developing an enhanced evaluation offer that will strengthen  the evaluation of the programme this year. </a:t>
            </a:r>
          </a:p>
          <a:p>
            <a:pPr marL="0" indent="0">
              <a:buNone/>
            </a:pPr>
            <a:endParaRPr lang="en-GB" sz="1400" b="1" dirty="0"/>
          </a:p>
          <a:p>
            <a:pPr marL="0" indent="0">
              <a:buNone/>
            </a:pPr>
            <a:endParaRPr lang="en-GB" b="1" dirty="0"/>
          </a:p>
        </p:txBody>
      </p:sp>
      <p:sp>
        <p:nvSpPr>
          <p:cNvPr id="4" name="Content Placeholder 1">
            <a:extLst>
              <a:ext uri="{FF2B5EF4-FFF2-40B4-BE49-F238E27FC236}">
                <a16:creationId xmlns:a16="http://schemas.microsoft.com/office/drawing/2014/main" id="{5E9C9841-B526-C2BE-EE68-944403C531EB}"/>
              </a:ext>
            </a:extLst>
          </p:cNvPr>
          <p:cNvSpPr txBox="1">
            <a:spLocks/>
          </p:cNvSpPr>
          <p:nvPr/>
        </p:nvSpPr>
        <p:spPr>
          <a:xfrm>
            <a:off x="176484" y="152400"/>
            <a:ext cx="11844065" cy="838200"/>
          </a:xfrm>
          <a:prstGeom prst="rect">
            <a:avLst/>
          </a:prstGeom>
          <a:solidFill>
            <a:srgbClr val="00B8B3"/>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Prevention and community winter wellness</a:t>
            </a:r>
          </a:p>
        </p:txBody>
      </p:sp>
      <p:sp>
        <p:nvSpPr>
          <p:cNvPr id="5" name="Content Placeholder 2">
            <a:extLst>
              <a:ext uri="{FF2B5EF4-FFF2-40B4-BE49-F238E27FC236}">
                <a16:creationId xmlns:a16="http://schemas.microsoft.com/office/drawing/2014/main" id="{B6E4FE35-4C7F-4979-15EC-E0A6F35F2E2A}"/>
              </a:ext>
            </a:extLst>
          </p:cNvPr>
          <p:cNvSpPr txBox="1">
            <a:spLocks/>
          </p:cNvSpPr>
          <p:nvPr/>
        </p:nvSpPr>
        <p:spPr>
          <a:xfrm>
            <a:off x="7115175" y="1149349"/>
            <a:ext cx="4900342" cy="4784725"/>
          </a:xfrm>
          <a:prstGeom prst="rect">
            <a:avLst/>
          </a:prstGeom>
          <a:ln w="19050">
            <a:solidFill>
              <a:schemeClr val="accent2"/>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500" b="1" dirty="0"/>
              <a:t>Addressing the wider determinant of ill health and admission risk</a:t>
            </a:r>
          </a:p>
          <a:p>
            <a:pPr marL="0" indent="0">
              <a:buFont typeface="Arial" panose="020B0604020202020204" pitchFamily="34" charset="0"/>
              <a:buNone/>
            </a:pPr>
            <a:r>
              <a:rPr lang="en-GB" sz="1500" i="1" dirty="0"/>
              <a:t>MECC: </a:t>
            </a:r>
          </a:p>
          <a:p>
            <a:pPr marL="0" indent="0">
              <a:buFont typeface="Arial" panose="020B0604020202020204" pitchFamily="34" charset="0"/>
              <a:buNone/>
            </a:pPr>
            <a:r>
              <a:rPr lang="en-GB" sz="1500" dirty="0"/>
              <a:t>Voluntary Action Harrow have been commissioned to deliver the Winter Wellness MECC sessions this winter. The session will focus on how to eat better, stay warm and find the best health help. The session will be open to all colleagues including frontline staff. </a:t>
            </a:r>
            <a:endParaRPr lang="en-GB" sz="1500" i="1" dirty="0"/>
          </a:p>
          <a:p>
            <a:pPr marL="0" indent="0">
              <a:buFont typeface="Arial" panose="020B0604020202020204" pitchFamily="34" charset="0"/>
              <a:buNone/>
            </a:pPr>
            <a:r>
              <a:rPr lang="en-GB" sz="1500" i="1" dirty="0"/>
              <a:t>Cost of Living Support and Housing:</a:t>
            </a:r>
          </a:p>
          <a:p>
            <a:pPr marL="0" indent="0">
              <a:buNone/>
            </a:pPr>
            <a:r>
              <a:rPr lang="en-GB" sz="1500" dirty="0"/>
              <a:t>Local Authority have set up a support page for residents to seek support with the cost of living crisis (</a:t>
            </a:r>
            <a:r>
              <a:rPr lang="en-GB" sz="1500" u="sng" dirty="0">
                <a:hlinkClick r:id="rId2"/>
              </a:rPr>
              <a:t>Help with the cost of living – London Borough of Harrow</a:t>
            </a:r>
            <a:r>
              <a:rPr lang="en-GB" sz="1500" u="sng" dirty="0"/>
              <a:t>).</a:t>
            </a:r>
            <a:r>
              <a:rPr lang="en-GB" sz="1500" dirty="0"/>
              <a:t> A working group has been set up to oversee this. </a:t>
            </a:r>
          </a:p>
          <a:p>
            <a:pPr marL="0" indent="0">
              <a:buNone/>
            </a:pPr>
            <a:r>
              <a:rPr lang="en-GB" sz="1500" dirty="0"/>
              <a:t>Housing-related support services including; EACH Counselling &amp; Support, Age UK Hillingdon, Harrow &amp; Brent. Fuel Poverty and Energy Advice; Seasonal Health Intervention Network (SHINE) run by Islington Council for Londoners and Green Doctor (Groundwork) </a:t>
            </a:r>
          </a:p>
          <a:p>
            <a:pPr marL="0" indent="0">
              <a:buNone/>
            </a:pPr>
            <a:r>
              <a:rPr lang="en-GB" sz="1500" dirty="0"/>
              <a:t>Damp and Mould work- working group, set up to work together on responding to the regulator/government on damp and mould, developing a comms plan, monitoring trends in the number of cases, developing a strategy.</a:t>
            </a:r>
          </a:p>
          <a:p>
            <a:pPr marL="0" indent="0">
              <a:buFont typeface="Arial" panose="020B0604020202020204" pitchFamily="34" charset="0"/>
              <a:buNone/>
            </a:pPr>
            <a:endParaRPr lang="en-GB" sz="1400" dirty="0"/>
          </a:p>
        </p:txBody>
      </p:sp>
    </p:spTree>
    <p:extLst>
      <p:ext uri="{BB962C8B-B14F-4D97-AF65-F5344CB8AC3E}">
        <p14:creationId xmlns:p14="http://schemas.microsoft.com/office/powerpoint/2010/main" val="258324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3B03C-CB36-F714-C8CB-864B6E07DD9F}"/>
              </a:ext>
            </a:extLst>
          </p:cNvPr>
          <p:cNvSpPr>
            <a:spLocks noGrp="1"/>
          </p:cNvSpPr>
          <p:nvPr>
            <p:ph idx="1"/>
          </p:nvPr>
        </p:nvSpPr>
        <p:spPr>
          <a:xfrm>
            <a:off x="176484" y="1314450"/>
            <a:ext cx="11844064" cy="4476750"/>
          </a:xfrm>
          <a:ln w="19050">
            <a:solidFill>
              <a:schemeClr val="accent2"/>
            </a:solidFill>
          </a:ln>
        </p:spPr>
        <p:txBody>
          <a:bodyPr>
            <a:noAutofit/>
          </a:bodyPr>
          <a:lstStyle/>
          <a:p>
            <a:pPr marL="0" indent="0">
              <a:buNone/>
            </a:pPr>
            <a:r>
              <a:rPr lang="en-GB" sz="1400" b="1" dirty="0"/>
              <a:t>Flu and COVID vaccination</a:t>
            </a:r>
          </a:p>
          <a:p>
            <a:r>
              <a:rPr lang="en-GB" sz="1400" dirty="0"/>
              <a:t>The Autumn campaign will commence on around early to mid October.  The cohorts will be the same as Autumn 2022.  All Harrow PCNs will be participating.</a:t>
            </a:r>
          </a:p>
          <a:p>
            <a:r>
              <a:rPr lang="en-GB" sz="1400" dirty="0"/>
              <a:t>Autumn flu plans to be jointly developed with COVID to reflect the need for co-administration wherever possible.</a:t>
            </a:r>
          </a:p>
          <a:p>
            <a:r>
              <a:rPr lang="en-GB" sz="1400" dirty="0"/>
              <a:t>Pathway for Newly severely immunosuppressed patients now available.</a:t>
            </a:r>
          </a:p>
          <a:p>
            <a:r>
              <a:rPr lang="en-GB" sz="1400" dirty="0"/>
              <a:t>The National Flu immunisation programme 2023/2024 has been published. It sets out which groups are eligible for flu vaccinations this coming flu season. 50-64 year olds are not part of the eligible groups.</a:t>
            </a:r>
          </a:p>
          <a:p>
            <a:r>
              <a:rPr lang="en-GB" sz="1400" dirty="0"/>
              <a:t>Secondary school children in years 7 and 11 are entitled to free flu jab but all school-based delivery will have a hard stop of 15th December to align with the Christmas break.</a:t>
            </a:r>
          </a:p>
          <a:p>
            <a:r>
              <a:rPr lang="en-GB" sz="1400" dirty="0"/>
              <a:t>Frontline H&amp;SCWs are included in this year’s flu programme and vaccinations should be delivered through occupational health schemes.</a:t>
            </a:r>
          </a:p>
          <a:p>
            <a:r>
              <a:rPr lang="en-GB" sz="1400" dirty="0"/>
              <a:t>Targets for flu will be 100% offer to all eligible and ambition to meet or exceed last year’s position.</a:t>
            </a:r>
          </a:p>
          <a:p>
            <a:r>
              <a:rPr lang="en-GB" sz="1400" dirty="0"/>
              <a:t>All plans must have a strong emphasis on tackling inequalities and focus on groups not coming forward.</a:t>
            </a:r>
          </a:p>
          <a:p>
            <a:r>
              <a:rPr lang="en-GB" sz="1400" dirty="0"/>
              <a:t>The Immunisation and Flu Task &amp; Finish Group will continue to meet on a monthly basis, moving to 2weekly as we near September (flu season) -Representation of the group is from Borough Team, Public Health, Local authority PCN management leads, Immunisation champions and community pharmacy representation.</a:t>
            </a:r>
          </a:p>
        </p:txBody>
      </p:sp>
      <p:sp>
        <p:nvSpPr>
          <p:cNvPr id="4" name="Content Placeholder 1">
            <a:extLst>
              <a:ext uri="{FF2B5EF4-FFF2-40B4-BE49-F238E27FC236}">
                <a16:creationId xmlns:a16="http://schemas.microsoft.com/office/drawing/2014/main" id="{5E9C9841-B526-C2BE-EE68-944403C531EB}"/>
              </a:ext>
            </a:extLst>
          </p:cNvPr>
          <p:cNvSpPr txBox="1">
            <a:spLocks/>
          </p:cNvSpPr>
          <p:nvPr/>
        </p:nvSpPr>
        <p:spPr>
          <a:xfrm>
            <a:off x="176484" y="152400"/>
            <a:ext cx="11844065" cy="838200"/>
          </a:xfrm>
          <a:prstGeom prst="rect">
            <a:avLst/>
          </a:prstGeom>
          <a:solidFill>
            <a:srgbClr val="00B8B3"/>
          </a:solidFill>
          <a:ln>
            <a:solidFill>
              <a:schemeClr val="bg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Prevention and community winter wellness</a:t>
            </a:r>
          </a:p>
        </p:txBody>
      </p:sp>
    </p:spTree>
    <p:extLst>
      <p:ext uri="{BB962C8B-B14F-4D97-AF65-F5344CB8AC3E}">
        <p14:creationId xmlns:p14="http://schemas.microsoft.com/office/powerpoint/2010/main" val="1699880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5E9C9841-B526-C2BE-EE68-944403C531EB}"/>
              </a:ext>
            </a:extLst>
          </p:cNvPr>
          <p:cNvSpPr txBox="1">
            <a:spLocks/>
          </p:cNvSpPr>
          <p:nvPr/>
        </p:nvSpPr>
        <p:spPr>
          <a:xfrm>
            <a:off x="176484" y="152400"/>
            <a:ext cx="11844065" cy="838200"/>
          </a:xfrm>
          <a:prstGeom prst="rect">
            <a:avLst/>
          </a:prstGeom>
          <a:solidFill>
            <a:srgbClr val="00B8B3"/>
          </a:solidFill>
          <a:ln>
            <a:solidFill>
              <a:schemeClr val="bg1"/>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Prevention and community winter wellness</a:t>
            </a:r>
          </a:p>
        </p:txBody>
      </p:sp>
      <p:sp>
        <p:nvSpPr>
          <p:cNvPr id="5" name="Content Placeholder 2">
            <a:extLst>
              <a:ext uri="{FF2B5EF4-FFF2-40B4-BE49-F238E27FC236}">
                <a16:creationId xmlns:a16="http://schemas.microsoft.com/office/drawing/2014/main" id="{B6E4FE35-4C7F-4979-15EC-E0A6F35F2E2A}"/>
              </a:ext>
            </a:extLst>
          </p:cNvPr>
          <p:cNvSpPr txBox="1">
            <a:spLocks/>
          </p:cNvSpPr>
          <p:nvPr/>
        </p:nvSpPr>
        <p:spPr>
          <a:xfrm>
            <a:off x="171451" y="1162050"/>
            <a:ext cx="11844065" cy="4752975"/>
          </a:xfrm>
          <a:prstGeom prst="rect">
            <a:avLst/>
          </a:prstGeom>
          <a:ln w="19050">
            <a:solidFill>
              <a:schemeClr val="accent2"/>
            </a:solidFill>
          </a:ln>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500" b="1" dirty="0"/>
              <a:t>Communication and engagement with local communities</a:t>
            </a:r>
          </a:p>
          <a:p>
            <a:pPr marL="0" indent="0">
              <a:lnSpc>
                <a:spcPct val="120000"/>
              </a:lnSpc>
              <a:buFont typeface="Arial" panose="020B0604020202020204" pitchFamily="34" charset="0"/>
              <a:buNone/>
            </a:pPr>
            <a:r>
              <a:rPr lang="en-GB" sz="2500" dirty="0"/>
              <a:t>NW London-wide communications and engagement winter plan I in place to support local residents with decisions about their health and the services they use, by providing information and redirecting people at the point of need. The plan will use data from previous winter campaigns and the Whole Systems Integrated Care Dashboard to target and support the right areas and communities.  A local working group has been established across the NWL communication leads and Local Authority communication and BBP team to ensure coordination of efforts and a dynamic response based on vaccination uptake data and urgent care activity.</a:t>
            </a:r>
          </a:p>
          <a:p>
            <a:pPr marL="0" indent="0">
              <a:lnSpc>
                <a:spcPct val="120000"/>
              </a:lnSpc>
              <a:buFont typeface="Arial" panose="020B0604020202020204" pitchFamily="34" charset="0"/>
              <a:buNone/>
            </a:pPr>
            <a:r>
              <a:rPr lang="en-GB" sz="2500" dirty="0"/>
              <a:t>Specific areas of focus include:</a:t>
            </a:r>
          </a:p>
          <a:p>
            <a:pPr>
              <a:lnSpc>
                <a:spcPct val="120000"/>
              </a:lnSpc>
              <a:spcBef>
                <a:spcPts val="0"/>
              </a:spcBef>
              <a:spcAft>
                <a:spcPts val="600"/>
              </a:spcAft>
            </a:pPr>
            <a:r>
              <a:rPr lang="en-GB" sz="2500" dirty="0"/>
              <a:t>Full winter messaging flyers launching in October, with Flu campaign, Children and young people campaign and Self-care campaign launching and continuing throughout winter period, with focus on Urgent and emergency care - Vaccination (flu/*Covid booster) - Children and young people - Primary care.</a:t>
            </a:r>
          </a:p>
          <a:p>
            <a:pPr>
              <a:lnSpc>
                <a:spcPct val="120000"/>
              </a:lnSpc>
              <a:spcBef>
                <a:spcPts val="0"/>
              </a:spcBef>
              <a:spcAft>
                <a:spcPts val="600"/>
              </a:spcAft>
            </a:pPr>
            <a:r>
              <a:rPr lang="en-GB" sz="2500" dirty="0"/>
              <a:t>Harrow Health Citizen Forum [online] in September, December, March with focus on Winter Wellness messaging.</a:t>
            </a:r>
          </a:p>
          <a:p>
            <a:pPr>
              <a:lnSpc>
                <a:spcPct val="120000"/>
              </a:lnSpc>
              <a:spcBef>
                <a:spcPts val="0"/>
              </a:spcBef>
              <a:spcAft>
                <a:spcPts val="600"/>
              </a:spcAft>
            </a:pPr>
            <a:r>
              <a:rPr lang="en-GB" sz="2500" dirty="0"/>
              <a:t>‘Town hall’ style in person forum at prominent locations such as St. Peter’s Church with a focus on winter messaging.</a:t>
            </a:r>
          </a:p>
          <a:p>
            <a:pPr>
              <a:lnSpc>
                <a:spcPct val="120000"/>
              </a:lnSpc>
              <a:spcBef>
                <a:spcPts val="0"/>
              </a:spcBef>
              <a:spcAft>
                <a:spcPts val="600"/>
              </a:spcAft>
            </a:pPr>
            <a:r>
              <a:rPr lang="en-GB" sz="2500" dirty="0"/>
              <a:t>Regular ‘drop-in’ sessions with specific local communities, engagement and information, including co-ordination with local communities on immunisations i.e., Romanian - RCCT, Somalian - HASVO, Gujarati - SKLPC, as well as rhyme time library sessions targeting under 5s and young mothers.</a:t>
            </a:r>
          </a:p>
          <a:p>
            <a:pPr>
              <a:lnSpc>
                <a:spcPct val="120000"/>
              </a:lnSpc>
              <a:spcBef>
                <a:spcPts val="0"/>
              </a:spcBef>
              <a:spcAft>
                <a:spcPts val="600"/>
              </a:spcAft>
            </a:pPr>
            <a:r>
              <a:rPr lang="en-GB" sz="2500" dirty="0"/>
              <a:t>Local schools link-in to target under 18s and parent/guardians</a:t>
            </a:r>
          </a:p>
          <a:p>
            <a:pPr>
              <a:lnSpc>
                <a:spcPct val="120000"/>
              </a:lnSpc>
              <a:spcBef>
                <a:spcPts val="0"/>
              </a:spcBef>
              <a:spcAft>
                <a:spcPts val="600"/>
              </a:spcAft>
            </a:pPr>
            <a:r>
              <a:rPr lang="en-GB" sz="2500" dirty="0"/>
              <a:t>EOI process for commissioning local VCS groups to engage resident networks on winter wellness campaigns. This will be live until September, with community grants to be issued for roll-out September/October</a:t>
            </a:r>
          </a:p>
          <a:p>
            <a:pPr marL="0" indent="0">
              <a:buFont typeface="Arial" panose="020B0604020202020204" pitchFamily="34" charset="0"/>
              <a:buNone/>
            </a:pPr>
            <a:endParaRPr lang="en-GB" sz="1400" b="1" dirty="0">
              <a:solidFill>
                <a:srgbClr val="FF0000"/>
              </a:solidFill>
            </a:endParaRPr>
          </a:p>
        </p:txBody>
      </p:sp>
    </p:spTree>
    <p:extLst>
      <p:ext uri="{BB962C8B-B14F-4D97-AF65-F5344CB8AC3E}">
        <p14:creationId xmlns:p14="http://schemas.microsoft.com/office/powerpoint/2010/main" val="31663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30FA2A52-652E-ED78-51DE-3EC54C182DB2}"/>
              </a:ext>
            </a:extLst>
          </p:cNvPr>
          <p:cNvSpPr txBox="1">
            <a:spLocks/>
          </p:cNvSpPr>
          <p:nvPr/>
        </p:nvSpPr>
        <p:spPr>
          <a:xfrm>
            <a:off x="134150" y="142875"/>
            <a:ext cx="11881365" cy="838200"/>
          </a:xfrm>
          <a:prstGeom prst="rect">
            <a:avLst/>
          </a:prstGeom>
          <a:solidFill>
            <a:schemeClr val="accent3"/>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Community based admission avoidance</a:t>
            </a:r>
          </a:p>
        </p:txBody>
      </p:sp>
      <p:sp>
        <p:nvSpPr>
          <p:cNvPr id="5" name="Content Placeholder 2">
            <a:extLst>
              <a:ext uri="{FF2B5EF4-FFF2-40B4-BE49-F238E27FC236}">
                <a16:creationId xmlns:a16="http://schemas.microsoft.com/office/drawing/2014/main" id="{7FB6519E-4C37-C859-6340-A15B4681F087}"/>
              </a:ext>
            </a:extLst>
          </p:cNvPr>
          <p:cNvSpPr>
            <a:spLocks noGrp="1"/>
          </p:cNvSpPr>
          <p:nvPr>
            <p:ph idx="1"/>
          </p:nvPr>
        </p:nvSpPr>
        <p:spPr>
          <a:xfrm>
            <a:off x="176484" y="1149349"/>
            <a:ext cx="11892324" cy="4860925"/>
          </a:xfrm>
          <a:ln w="19050">
            <a:solidFill>
              <a:schemeClr val="accent3"/>
            </a:solidFill>
          </a:ln>
        </p:spPr>
        <p:txBody>
          <a:bodyPr>
            <a:normAutofit/>
          </a:bodyPr>
          <a:lstStyle/>
          <a:p>
            <a:pPr marL="0" indent="0">
              <a:buNone/>
            </a:pPr>
            <a:r>
              <a:rPr lang="en-GB" sz="1400" b="1" dirty="0"/>
              <a:t>Securing Primary Care Access and Capacity</a:t>
            </a:r>
          </a:p>
          <a:p>
            <a:r>
              <a:rPr lang="en-GB" sz="1400" dirty="0"/>
              <a:t>Care Home Support as a key focus for preventing winter admissions: a review will commence 02/10/23 of the support provided to care homes to minimise the avoidable use of the UEC system and ensure safe, timely discharges from hospital to care homes</a:t>
            </a:r>
          </a:p>
          <a:p>
            <a:r>
              <a:rPr lang="en-GB" sz="1400" dirty="0"/>
              <a:t>An action plan for improving reviews and follow up of Children with asthma is in development, which will include increasing training to expand capacity for asthma reviews across the Primary Care workforce, a focused mapping of the discharge and notification pathway for children attending or being admitted to A&amp;E following asthma attack and regular data reporting and review at PCN level</a:t>
            </a:r>
            <a:endParaRPr lang="en-GB" sz="1400" dirty="0">
              <a:solidFill>
                <a:srgbClr val="FF0000"/>
              </a:solidFill>
            </a:endParaRPr>
          </a:p>
          <a:p>
            <a:r>
              <a:rPr lang="en-GB" sz="1400" dirty="0"/>
              <a:t>Two Initial Accommodation Centres established for asylum seekers providing health screening and GP registration</a:t>
            </a:r>
          </a:p>
          <a:p>
            <a:r>
              <a:rPr lang="en-GB" sz="1400" dirty="0"/>
              <a:t>Enhanced Access now fully embedded (commenced October 2022): additional GP appointments from 6.30pm to 8pm weekdays and 9am to 5pm on Saturday</a:t>
            </a:r>
          </a:p>
          <a:p>
            <a:r>
              <a:rPr lang="en-GB" sz="1400" dirty="0"/>
              <a:t>Capacity Access Improvement Plans being implemented through practice action plans to create more capacity and increase access, and GP Access Centre operating at the Pinn Medical Centre, targeting 90% utilisation, 7 days a week and bank holidays</a:t>
            </a:r>
          </a:p>
          <a:p>
            <a:r>
              <a:rPr lang="en-GB" sz="1400" dirty="0"/>
              <a:t>CYP Health Inequalities Clinics and Additional Care for Complex Patients (extended appointments) were implemented in June</a:t>
            </a:r>
          </a:p>
          <a:p>
            <a:r>
              <a:rPr lang="en-GB" sz="1400" dirty="0"/>
              <a:t>Additional services commissioned through NWL Standard offer implemented from June includes: spirometry; wound care; ABPM; ECG; ring pessaries.</a:t>
            </a:r>
          </a:p>
          <a:p>
            <a:r>
              <a:rPr lang="en-GB" sz="1400" dirty="0" err="1"/>
              <a:t>ehubs</a:t>
            </a:r>
            <a:r>
              <a:rPr lang="en-GB" sz="1400" dirty="0"/>
              <a:t> implementation improving across Harrow utilising ARRs clinicians.  We are seeing high levels of e-consultation in Harrow.</a:t>
            </a:r>
          </a:p>
          <a:p>
            <a:r>
              <a:rPr lang="en-GB" sz="1400" dirty="0"/>
              <a:t>Community Pharmacy Minor Ailment Service to be rolled out Q3/Q4 once NHSE have resolved prescribing and liability issues </a:t>
            </a:r>
          </a:p>
          <a:p>
            <a:r>
              <a:rPr lang="en-GB" sz="1400" dirty="0"/>
              <a:t>Community Pharmacy Consultation Scheme: uptake to be improved through software to facilitate referral that will be purchased and implemented across NWL </a:t>
            </a:r>
          </a:p>
          <a:p>
            <a:pPr marL="0" indent="0">
              <a:buNone/>
            </a:pPr>
            <a:endParaRPr lang="en-GB" sz="1400" dirty="0"/>
          </a:p>
        </p:txBody>
      </p:sp>
    </p:spTree>
    <p:extLst>
      <p:ext uri="{BB962C8B-B14F-4D97-AF65-F5344CB8AC3E}">
        <p14:creationId xmlns:p14="http://schemas.microsoft.com/office/powerpoint/2010/main" val="3718388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30FA2A52-652E-ED78-51DE-3EC54C182DB2}"/>
              </a:ext>
            </a:extLst>
          </p:cNvPr>
          <p:cNvSpPr txBox="1">
            <a:spLocks/>
          </p:cNvSpPr>
          <p:nvPr/>
        </p:nvSpPr>
        <p:spPr>
          <a:xfrm>
            <a:off x="134150" y="142875"/>
            <a:ext cx="11881365" cy="838200"/>
          </a:xfrm>
          <a:prstGeom prst="rect">
            <a:avLst/>
          </a:prstGeom>
          <a:solidFill>
            <a:schemeClr val="accent3"/>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Community based admission avoidance</a:t>
            </a:r>
          </a:p>
        </p:txBody>
      </p:sp>
      <p:sp>
        <p:nvSpPr>
          <p:cNvPr id="5" name="Content Placeholder 2">
            <a:extLst>
              <a:ext uri="{FF2B5EF4-FFF2-40B4-BE49-F238E27FC236}">
                <a16:creationId xmlns:a16="http://schemas.microsoft.com/office/drawing/2014/main" id="{7FB6519E-4C37-C859-6340-A15B4681F087}"/>
              </a:ext>
            </a:extLst>
          </p:cNvPr>
          <p:cNvSpPr>
            <a:spLocks noGrp="1"/>
          </p:cNvSpPr>
          <p:nvPr>
            <p:ph idx="1"/>
          </p:nvPr>
        </p:nvSpPr>
        <p:spPr>
          <a:xfrm>
            <a:off x="176484" y="1149350"/>
            <a:ext cx="5579079" cy="4870450"/>
          </a:xfrm>
          <a:ln w="19050">
            <a:solidFill>
              <a:schemeClr val="accent3"/>
            </a:solidFill>
          </a:ln>
        </p:spPr>
        <p:txBody>
          <a:bodyPr>
            <a:normAutofit lnSpcReduction="10000"/>
          </a:bodyPr>
          <a:lstStyle/>
          <a:p>
            <a:pPr marL="0" indent="0">
              <a:spcBef>
                <a:spcPts val="400"/>
              </a:spcBef>
              <a:buNone/>
            </a:pPr>
            <a:endParaRPr lang="en-GB" sz="1400" b="1" dirty="0">
              <a:latin typeface="Arial"/>
              <a:cs typeface="Arial"/>
            </a:endParaRPr>
          </a:p>
          <a:p>
            <a:pPr marL="0" indent="0">
              <a:spcBef>
                <a:spcPts val="400"/>
              </a:spcBef>
              <a:buNone/>
            </a:pPr>
            <a:r>
              <a:rPr lang="en-GB" sz="1400" b="1" dirty="0">
                <a:latin typeface="Arial"/>
                <a:cs typeface="Arial"/>
              </a:rPr>
              <a:t>Harrow Rapid Response </a:t>
            </a:r>
            <a:endParaRPr lang="en-GB" sz="1400" dirty="0">
              <a:latin typeface="Arial"/>
              <a:cs typeface="Arial"/>
            </a:endParaRPr>
          </a:p>
          <a:p>
            <a:pPr marL="285750" indent="-285750">
              <a:spcBef>
                <a:spcPts val="400"/>
              </a:spcBef>
            </a:pPr>
            <a:r>
              <a:rPr lang="en-GB" sz="1400" dirty="0">
                <a:latin typeface="Arial"/>
                <a:cs typeface="Arial"/>
              </a:rPr>
              <a:t>The Harrow </a:t>
            </a:r>
            <a:r>
              <a:rPr lang="en-GB" sz="1400" dirty="0">
                <a:solidFill>
                  <a:srgbClr val="FF0000"/>
                </a:solidFill>
                <a:latin typeface="Arial"/>
                <a:cs typeface="Arial"/>
              </a:rPr>
              <a:t> </a:t>
            </a:r>
            <a:r>
              <a:rPr lang="en-GB" sz="1400" dirty="0">
                <a:latin typeface="Arial"/>
                <a:cs typeface="Arial"/>
              </a:rPr>
              <a:t>Rapid Response Team will maintain business as usual levels of activity for winter 2023/24 of 1000 patient contacts per month (</a:t>
            </a:r>
            <a:r>
              <a:rPr lang="en-GB" sz="1400" dirty="0" err="1">
                <a:latin typeface="Arial"/>
                <a:cs typeface="Arial"/>
              </a:rPr>
              <a:t>inc</a:t>
            </a:r>
            <a:r>
              <a:rPr lang="en-GB" sz="1400" dirty="0">
                <a:latin typeface="Arial"/>
                <a:cs typeface="Arial"/>
              </a:rPr>
              <a:t> Follow up visits).</a:t>
            </a:r>
          </a:p>
          <a:p>
            <a:pPr marL="285750" indent="-285750">
              <a:spcBef>
                <a:spcPts val="400"/>
              </a:spcBef>
            </a:pPr>
            <a:r>
              <a:rPr lang="en-GB" sz="1400" dirty="0">
                <a:latin typeface="Arial"/>
                <a:cs typeface="Arial"/>
              </a:rPr>
              <a:t>The service averaged 288 referrals per month for winter 2022/23. </a:t>
            </a:r>
            <a:endParaRPr lang="en-GB" sz="1400" dirty="0"/>
          </a:p>
          <a:p>
            <a:pPr marL="285750" indent="-285750">
              <a:spcBef>
                <a:spcPts val="400"/>
              </a:spcBef>
            </a:pPr>
            <a:r>
              <a:rPr lang="en-GB" sz="1400" dirty="0">
                <a:latin typeface="Arial"/>
                <a:cs typeface="Arial"/>
              </a:rPr>
              <a:t>Current service performance is 97.6% against its KPI of a 2-hour response time for all referrals and it is anticipated that this will be maintained in line with performance over winter 2022/23</a:t>
            </a:r>
            <a:endParaRPr lang="en-GB" sz="1400" dirty="0"/>
          </a:p>
          <a:p>
            <a:pPr marL="0" indent="0">
              <a:spcBef>
                <a:spcPts val="400"/>
              </a:spcBef>
              <a:buNone/>
            </a:pPr>
            <a:endParaRPr lang="en-GB" sz="1400" dirty="0">
              <a:latin typeface="Arial"/>
              <a:cs typeface="Arial"/>
            </a:endParaRPr>
          </a:p>
          <a:p>
            <a:pPr marL="0" indent="0">
              <a:spcBef>
                <a:spcPts val="400"/>
              </a:spcBef>
              <a:buNone/>
            </a:pPr>
            <a:endParaRPr lang="en-GB" sz="1400" dirty="0">
              <a:latin typeface="Arial"/>
              <a:cs typeface="Arial"/>
            </a:endParaRPr>
          </a:p>
          <a:p>
            <a:pPr marL="0" indent="0">
              <a:spcBef>
                <a:spcPts val="400"/>
              </a:spcBef>
              <a:buNone/>
            </a:pPr>
            <a:endParaRPr lang="en-GB" sz="1400" dirty="0">
              <a:latin typeface="Arial"/>
              <a:cs typeface="Arial"/>
            </a:endParaRPr>
          </a:p>
          <a:p>
            <a:pPr marL="0" indent="0">
              <a:spcBef>
                <a:spcPts val="400"/>
              </a:spcBef>
              <a:buNone/>
            </a:pPr>
            <a:endParaRPr lang="en-GB" sz="1400" b="1" dirty="0">
              <a:latin typeface="Arial"/>
              <a:cs typeface="Arial"/>
            </a:endParaRPr>
          </a:p>
          <a:p>
            <a:pPr marL="0" indent="0">
              <a:spcBef>
                <a:spcPts val="400"/>
              </a:spcBef>
              <a:buNone/>
            </a:pPr>
            <a:r>
              <a:rPr lang="en-GB" sz="1400" b="1" dirty="0">
                <a:latin typeface="Arial"/>
                <a:cs typeface="Arial"/>
              </a:rPr>
              <a:t>Care Home Support Team:</a:t>
            </a:r>
            <a:r>
              <a:rPr lang="en-GB" sz="1400" dirty="0">
                <a:latin typeface="Arial"/>
                <a:cs typeface="Arial"/>
              </a:rPr>
              <a:t> </a:t>
            </a:r>
          </a:p>
          <a:p>
            <a:pPr marL="285750" indent="-285750">
              <a:spcBef>
                <a:spcPts val="400"/>
              </a:spcBef>
            </a:pPr>
            <a:r>
              <a:rPr lang="en-GB" sz="1400" dirty="0">
                <a:latin typeface="Arial"/>
                <a:cs typeface="Arial"/>
              </a:rPr>
              <a:t>The Harrow Care Home Support Team will be supported by Harrow Rapid Response if they see and increase referrals and if they meet Rapid Response criteria. </a:t>
            </a:r>
            <a:endParaRPr lang="en-GB" sz="1400" dirty="0"/>
          </a:p>
          <a:p>
            <a:pPr marL="285750" indent="-285750">
              <a:spcBef>
                <a:spcPts val="400"/>
              </a:spcBef>
            </a:pPr>
            <a:r>
              <a:rPr lang="en-GB" sz="1400" dirty="0">
                <a:latin typeface="Arial"/>
                <a:cs typeface="Arial"/>
              </a:rPr>
              <a:t>Weekends and OOH will be covered by Harrow Rapid Response.  </a:t>
            </a:r>
            <a:endParaRPr lang="en-GB" sz="1400" dirty="0"/>
          </a:p>
          <a:p>
            <a:pPr marL="285750" indent="-285750">
              <a:spcBef>
                <a:spcPts val="400"/>
              </a:spcBef>
            </a:pPr>
            <a:r>
              <a:rPr lang="en-GB" sz="1400" dirty="0">
                <a:latin typeface="Arial"/>
                <a:cs typeface="Arial"/>
              </a:rPr>
              <a:t>Activity data for the Care Home support Team is not currently reported, however this will be established for winter 23/24. </a:t>
            </a:r>
            <a:endParaRPr lang="en-GB" sz="1400" dirty="0">
              <a:solidFill>
                <a:srgbClr val="000000"/>
              </a:solidFill>
              <a:latin typeface="Arial"/>
              <a:cs typeface="Arial"/>
            </a:endParaRPr>
          </a:p>
        </p:txBody>
      </p:sp>
      <p:sp>
        <p:nvSpPr>
          <p:cNvPr id="6" name="Content Placeholder 2">
            <a:extLst>
              <a:ext uri="{FF2B5EF4-FFF2-40B4-BE49-F238E27FC236}">
                <a16:creationId xmlns:a16="http://schemas.microsoft.com/office/drawing/2014/main" id="{8DBD8B7A-F617-EF7F-966C-338C4AB6E0ED}"/>
              </a:ext>
            </a:extLst>
          </p:cNvPr>
          <p:cNvSpPr txBox="1">
            <a:spLocks/>
          </p:cNvSpPr>
          <p:nvPr/>
        </p:nvSpPr>
        <p:spPr>
          <a:xfrm>
            <a:off x="5867400" y="1149350"/>
            <a:ext cx="6148116" cy="3937000"/>
          </a:xfrm>
          <a:prstGeom prst="rect">
            <a:avLst/>
          </a:prstGeom>
          <a:ln w="19050">
            <a:solidFill>
              <a:schemeClr val="accent3"/>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Proactive frailty management</a:t>
            </a:r>
          </a:p>
          <a:p>
            <a:pPr marL="0" indent="0">
              <a:buNone/>
            </a:pPr>
            <a:r>
              <a:rPr lang="en-GB" sz="1400" dirty="0"/>
              <a:t>The Enhanced Frailty service operates all throughout the year and will be carrying on business as usual:</a:t>
            </a:r>
          </a:p>
          <a:p>
            <a:r>
              <a:rPr lang="en-GB" sz="1400" dirty="0"/>
              <a:t>Systematic proactive identification of frail patients and with escalating risks</a:t>
            </a:r>
          </a:p>
          <a:p>
            <a:r>
              <a:rPr lang="en-GB" sz="1400" dirty="0"/>
              <a:t>Timely triage</a:t>
            </a:r>
          </a:p>
          <a:p>
            <a:r>
              <a:rPr lang="en-GB" sz="1400" dirty="0"/>
              <a:t>Step-up to the service and provide appropriate interventions including integrated multi-agency teams bringing skills and capacity together based on the need of the individual</a:t>
            </a:r>
          </a:p>
          <a:p>
            <a:r>
              <a:rPr lang="en-GB" sz="1400" dirty="0"/>
              <a:t>Step-down and maintenance as appropriate.</a:t>
            </a:r>
          </a:p>
          <a:p>
            <a:r>
              <a:rPr lang="en-GB" sz="1400" dirty="0"/>
              <a:t>Work with wider system partners i.e. acute, social care etc. for seamless integrated service i.e. work towards a resilient system especially during winter. </a:t>
            </a:r>
          </a:p>
          <a:p>
            <a:pPr marL="0" indent="0">
              <a:buNone/>
            </a:pPr>
            <a:r>
              <a:rPr lang="en-GB" sz="1400" dirty="0"/>
              <a:t>Overall ensuring patient benefit from specific interventions and have better care and experience and avoiding non-elective admissions.</a:t>
            </a:r>
          </a:p>
        </p:txBody>
      </p:sp>
      <p:sp>
        <p:nvSpPr>
          <p:cNvPr id="3" name="TextBox 2">
            <a:extLst>
              <a:ext uri="{FF2B5EF4-FFF2-40B4-BE49-F238E27FC236}">
                <a16:creationId xmlns:a16="http://schemas.microsoft.com/office/drawing/2014/main" id="{7814623A-CF5C-8D96-2A77-B867937F5DDC}"/>
              </a:ext>
            </a:extLst>
          </p:cNvPr>
          <p:cNvSpPr txBox="1"/>
          <p:nvPr/>
        </p:nvSpPr>
        <p:spPr>
          <a:xfrm>
            <a:off x="123189" y="6238855"/>
            <a:ext cx="11892325" cy="400110"/>
          </a:xfrm>
          <a:prstGeom prst="rect">
            <a:avLst/>
          </a:prstGeom>
          <a:solidFill>
            <a:schemeClr val="bg2">
              <a:lumMod val="40000"/>
              <a:lumOff val="60000"/>
            </a:schemeClr>
          </a:solidFill>
        </p:spPr>
        <p:txBody>
          <a:bodyPr wrap="square">
            <a:spAutoFit/>
          </a:bodyPr>
          <a:lstStyle/>
          <a:p>
            <a:r>
              <a:rPr lang="en-GB" sz="1000" b="1" i="0" dirty="0">
                <a:solidFill>
                  <a:srgbClr val="202A30"/>
                </a:solidFill>
                <a:effectLst/>
                <a:latin typeface="Arial" panose="020B0604020202020204" pitchFamily="34" charset="0"/>
                <a:cs typeface="Arial" panose="020B0604020202020204" pitchFamily="34" charset="0"/>
              </a:rPr>
              <a:t>High Impact Area 2: Frailty</a:t>
            </a:r>
            <a:r>
              <a:rPr lang="en-GB" sz="1000" dirty="0">
                <a:solidFill>
                  <a:srgbClr val="202A30"/>
                </a:solidFill>
                <a:latin typeface="Arial" panose="020B0604020202020204" pitchFamily="34" charset="0"/>
                <a:cs typeface="Arial" panose="020B0604020202020204" pitchFamily="34" charset="0"/>
              </a:rPr>
              <a:t> - </a:t>
            </a:r>
            <a:r>
              <a:rPr lang="en-GB" sz="1000" b="0" i="0" dirty="0">
                <a:solidFill>
                  <a:srgbClr val="202A30"/>
                </a:solidFill>
                <a:effectLst/>
                <a:latin typeface="Arial" panose="020B0604020202020204" pitchFamily="34" charset="0"/>
                <a:cs typeface="Arial" panose="020B0604020202020204" pitchFamily="34" charset="0"/>
              </a:rPr>
              <a:t>reducing variation in acute frailty service provision. Improving recognition of cases that could benefit from specific frailty services and ensuring referrals to avoid admission.</a:t>
            </a:r>
          </a:p>
          <a:p>
            <a:r>
              <a:rPr lang="en-GB" sz="1000" b="1" dirty="0">
                <a:solidFill>
                  <a:srgbClr val="202A30"/>
                </a:solidFill>
                <a:latin typeface="Arial" panose="020B0604020202020204" pitchFamily="34" charset="0"/>
                <a:cs typeface="Arial" panose="020B0604020202020204" pitchFamily="34" charset="0"/>
              </a:rPr>
              <a:t>High Impact Area 8: </a:t>
            </a:r>
            <a:r>
              <a:rPr lang="en-GB" sz="1000" b="1" dirty="0">
                <a:effectLst/>
                <a:latin typeface="Arial" panose="020B0604020202020204" pitchFamily="34" charset="0"/>
                <a:cs typeface="Arial" panose="020B0604020202020204" pitchFamily="34" charset="0"/>
              </a:rPr>
              <a:t>Urgent Community Response</a:t>
            </a:r>
            <a:r>
              <a:rPr lang="en-GB" sz="1000" b="1" dirty="0">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 increasing volume and consistency of referrals to improve patient care and ease pressure on ambulance services and avoid admission</a:t>
            </a:r>
            <a:endParaRPr lang="en-GB" sz="1000" b="1" dirty="0">
              <a:latin typeface="Arial" panose="020B0604020202020204" pitchFamily="34" charset="0"/>
              <a:cs typeface="Arial" panose="020B0604020202020204" pitchFamily="34" charset="0"/>
            </a:endParaRPr>
          </a:p>
        </p:txBody>
      </p:sp>
      <p:sp>
        <p:nvSpPr>
          <p:cNvPr id="7" name="Content Placeholder 2">
            <a:extLst>
              <a:ext uri="{FF2B5EF4-FFF2-40B4-BE49-F238E27FC236}">
                <a16:creationId xmlns:a16="http://schemas.microsoft.com/office/drawing/2014/main" id="{DA484FAC-E99E-4956-9CBE-0B48EFB5DBCB}"/>
              </a:ext>
            </a:extLst>
          </p:cNvPr>
          <p:cNvSpPr txBox="1">
            <a:spLocks/>
          </p:cNvSpPr>
          <p:nvPr/>
        </p:nvSpPr>
        <p:spPr>
          <a:xfrm>
            <a:off x="5867400" y="5145385"/>
            <a:ext cx="6148114" cy="874415"/>
          </a:xfrm>
          <a:prstGeom prst="rect">
            <a:avLst/>
          </a:prstGeom>
          <a:ln w="19050">
            <a:solidFill>
              <a:schemeClr val="accent3"/>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Additional Social Care </a:t>
            </a:r>
            <a:endParaRPr lang="en-GB" sz="1400" b="1" dirty="0">
              <a:solidFill>
                <a:srgbClr val="FF0000"/>
              </a:solidFill>
            </a:endParaRPr>
          </a:p>
          <a:p>
            <a:pPr marL="0" indent="0">
              <a:buFont typeface="Arial" panose="020B0604020202020204" pitchFamily="34" charset="0"/>
              <a:buNone/>
            </a:pPr>
            <a:r>
              <a:rPr lang="en-GB" sz="1400" dirty="0"/>
              <a:t>Increased social work capacity to be put in place to work with primary care to support people in the home to avoid hospital admission. </a:t>
            </a:r>
          </a:p>
        </p:txBody>
      </p:sp>
      <p:pic>
        <p:nvPicPr>
          <p:cNvPr id="2" name="Picture 1"/>
          <p:cNvPicPr>
            <a:picLocks noChangeAspect="1"/>
          </p:cNvPicPr>
          <p:nvPr/>
        </p:nvPicPr>
        <p:blipFill>
          <a:blip r:embed="rId2"/>
          <a:stretch>
            <a:fillRect/>
          </a:stretch>
        </p:blipFill>
        <p:spPr>
          <a:xfrm>
            <a:off x="176484" y="3274656"/>
            <a:ext cx="5579079" cy="670618"/>
          </a:xfrm>
          <a:prstGeom prst="rect">
            <a:avLst/>
          </a:prstGeom>
        </p:spPr>
      </p:pic>
    </p:spTree>
    <p:extLst>
      <p:ext uri="{BB962C8B-B14F-4D97-AF65-F5344CB8AC3E}">
        <p14:creationId xmlns:p14="http://schemas.microsoft.com/office/powerpoint/2010/main" val="2403541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30FA2A52-652E-ED78-51DE-3EC54C182DB2}"/>
              </a:ext>
            </a:extLst>
          </p:cNvPr>
          <p:cNvSpPr txBox="1">
            <a:spLocks/>
          </p:cNvSpPr>
          <p:nvPr/>
        </p:nvSpPr>
        <p:spPr>
          <a:xfrm>
            <a:off x="134150" y="142875"/>
            <a:ext cx="11881365" cy="838200"/>
          </a:xfrm>
          <a:prstGeom prst="rect">
            <a:avLst/>
          </a:prstGeom>
          <a:solidFill>
            <a:schemeClr val="accent1"/>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In-hospital care</a:t>
            </a:r>
          </a:p>
        </p:txBody>
      </p:sp>
      <p:sp>
        <p:nvSpPr>
          <p:cNvPr id="5" name="Content Placeholder 2">
            <a:extLst>
              <a:ext uri="{FF2B5EF4-FFF2-40B4-BE49-F238E27FC236}">
                <a16:creationId xmlns:a16="http://schemas.microsoft.com/office/drawing/2014/main" id="{7FB6519E-4C37-C859-6340-A15B4681F087}"/>
              </a:ext>
            </a:extLst>
          </p:cNvPr>
          <p:cNvSpPr>
            <a:spLocks noGrp="1"/>
          </p:cNvSpPr>
          <p:nvPr>
            <p:ph idx="1"/>
          </p:nvPr>
        </p:nvSpPr>
        <p:spPr>
          <a:xfrm>
            <a:off x="176484" y="1149350"/>
            <a:ext cx="6052866" cy="4763770"/>
          </a:xfrm>
          <a:ln w="19050">
            <a:solidFill>
              <a:schemeClr val="accent1"/>
            </a:solidFill>
          </a:ln>
        </p:spPr>
        <p:txBody>
          <a:bodyPr>
            <a:normAutofit/>
          </a:bodyPr>
          <a:lstStyle/>
          <a:p>
            <a:pPr marL="0" indent="0">
              <a:buNone/>
            </a:pPr>
            <a:r>
              <a:rPr lang="en-GB" sz="1400" b="1" dirty="0"/>
              <a:t>Say Day Emergency Care (SDEC)</a:t>
            </a:r>
          </a:p>
          <a:p>
            <a:r>
              <a:rPr lang="en-GB" sz="1400" dirty="0"/>
              <a:t>SDEC</a:t>
            </a:r>
          </a:p>
          <a:p>
            <a:pPr lvl="1"/>
            <a:r>
              <a:rPr lang="en-GB" sz="1400" dirty="0"/>
              <a:t>7 day service that runs for 12 hours of the day. </a:t>
            </a:r>
          </a:p>
          <a:p>
            <a:pPr lvl="1"/>
            <a:r>
              <a:rPr lang="en-GB" sz="1400" dirty="0"/>
              <a:t>The capacity is to see 75 appointments per day, this includes new and follow up appointments. </a:t>
            </a:r>
          </a:p>
          <a:p>
            <a:pPr marL="457200" lvl="1" indent="0">
              <a:buNone/>
            </a:pPr>
            <a:endParaRPr lang="en-GB" sz="1400" dirty="0"/>
          </a:p>
          <a:p>
            <a:r>
              <a:rPr lang="en-GB" sz="1400" dirty="0"/>
              <a:t>Frailty service </a:t>
            </a:r>
          </a:p>
          <a:p>
            <a:pPr lvl="1"/>
            <a:r>
              <a:rPr lang="en-GB" sz="1400" dirty="0"/>
              <a:t>Service that runs 5 days a week, from 9am-5pm. </a:t>
            </a:r>
          </a:p>
          <a:p>
            <a:pPr lvl="1"/>
            <a:r>
              <a:rPr lang="en-GB" sz="1400" dirty="0"/>
              <a:t>The capacity of this service is to see 8 patients a day. </a:t>
            </a:r>
          </a:p>
          <a:p>
            <a:pPr lvl="1"/>
            <a:r>
              <a:rPr lang="en-GB" sz="1400" dirty="0"/>
              <a:t>Inclusion criteria:</a:t>
            </a:r>
          </a:p>
          <a:p>
            <a:pPr lvl="2"/>
            <a:r>
              <a:rPr lang="en-GB" sz="1400" dirty="0"/>
              <a:t>CFS ≥ 6</a:t>
            </a:r>
          </a:p>
          <a:p>
            <a:pPr lvl="2"/>
            <a:r>
              <a:rPr lang="en-GB" sz="1400" dirty="0"/>
              <a:t>≥ 65 years</a:t>
            </a:r>
          </a:p>
          <a:p>
            <a:pPr lvl="2"/>
            <a:r>
              <a:rPr lang="en-GB" sz="1400" dirty="0"/>
              <a:t>NEWS ≤ 3</a:t>
            </a:r>
          </a:p>
        </p:txBody>
      </p:sp>
      <p:sp>
        <p:nvSpPr>
          <p:cNvPr id="6" name="Content Placeholder 2">
            <a:extLst>
              <a:ext uri="{FF2B5EF4-FFF2-40B4-BE49-F238E27FC236}">
                <a16:creationId xmlns:a16="http://schemas.microsoft.com/office/drawing/2014/main" id="{8DBD8B7A-F617-EF7F-966C-338C4AB6E0ED}"/>
              </a:ext>
            </a:extLst>
          </p:cNvPr>
          <p:cNvSpPr txBox="1">
            <a:spLocks/>
          </p:cNvSpPr>
          <p:nvPr/>
        </p:nvSpPr>
        <p:spPr>
          <a:xfrm>
            <a:off x="6296026" y="1149350"/>
            <a:ext cx="5719490" cy="4763770"/>
          </a:xfrm>
          <a:prstGeom prst="rect">
            <a:avLst/>
          </a:prstGeom>
          <a:ln w="19050">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solidFill>
                  <a:schemeClr val="tx1"/>
                </a:solidFill>
                <a:latin typeface="Arial" panose="020B0604020202020204" pitchFamily="34" charset="0"/>
                <a:cs typeface="Arial" panose="020B0604020202020204" pitchFamily="34" charset="0"/>
              </a:rPr>
              <a:t>Acute Hospital Flow and increased bed capacity</a:t>
            </a:r>
          </a:p>
          <a:p>
            <a:r>
              <a:rPr lang="en-GB" sz="1400" dirty="0"/>
              <a:t>Modular unit comprising 32 additional beds for opening late Feb 24</a:t>
            </a:r>
          </a:p>
          <a:p>
            <a:r>
              <a:rPr lang="en-GB" sz="1400" dirty="0"/>
              <a:t>Recruitment commenced to build staffing capacity ahead of this</a:t>
            </a:r>
          </a:p>
          <a:p>
            <a:r>
              <a:rPr lang="en-GB" sz="1400" dirty="0"/>
              <a:t>4 additional elderly care and 2 stroke beds opened winter 22/23 remain open</a:t>
            </a:r>
          </a:p>
          <a:p>
            <a:r>
              <a:rPr lang="en-GB" sz="1400" dirty="0"/>
              <a:t>TBC scoping of SAU capacity to convert 4-8 trolley spaces to overnight beds</a:t>
            </a:r>
          </a:p>
          <a:p>
            <a:r>
              <a:rPr lang="en-GB" sz="1400" dirty="0"/>
              <a:t>Virtual ward programs for</a:t>
            </a:r>
          </a:p>
          <a:p>
            <a:pPr lvl="1"/>
            <a:r>
              <a:rPr lang="en-GB" sz="1400" dirty="0"/>
              <a:t>Cardiology - heart failure and atrial fibrillation  (45 pts in each)</a:t>
            </a:r>
          </a:p>
          <a:p>
            <a:pPr lvl="1"/>
            <a:r>
              <a:rPr lang="en-GB" sz="1400" dirty="0"/>
              <a:t>Respiratory (30 pts)</a:t>
            </a:r>
          </a:p>
          <a:p>
            <a:pPr lvl="1"/>
            <a:r>
              <a:rPr lang="en-GB" sz="1400" dirty="0"/>
              <a:t>Diabetes (20 pts)</a:t>
            </a:r>
          </a:p>
          <a:p>
            <a:r>
              <a:rPr lang="en-GB" sz="1400" dirty="0"/>
              <a:t>Move of 10 gastroenterology beds in spring 23 to Central Middlesex Hospital (CMH) to facilitate increased GIM beds at Northwick Park Hospital (NPH).</a:t>
            </a:r>
          </a:p>
          <a:p>
            <a:pPr marL="0" indent="0">
              <a:buNone/>
            </a:pPr>
            <a:endParaRPr lang="en-GB" sz="1400" b="1" dirty="0">
              <a:solidFill>
                <a:schemeClr val="tx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EAD03D0-E8EC-CB67-E4AE-C14E27531AB5}"/>
              </a:ext>
            </a:extLst>
          </p:cNvPr>
          <p:cNvSpPr/>
          <p:nvPr/>
        </p:nvSpPr>
        <p:spPr>
          <a:xfrm>
            <a:off x="134149" y="6081395"/>
            <a:ext cx="11881365" cy="704850"/>
          </a:xfrm>
          <a:prstGeom prst="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latin typeface="Arial" panose="020B0604020202020204" pitchFamily="34" charset="0"/>
                <a:cs typeface="Arial" panose="020B0604020202020204" pitchFamily="34" charset="0"/>
              </a:rPr>
              <a:t>High impact area 1: </a:t>
            </a:r>
            <a:r>
              <a:rPr lang="en-GB" sz="1000" b="1" dirty="0">
                <a:solidFill>
                  <a:schemeClr val="tx1"/>
                </a:solidFill>
                <a:effectLst/>
                <a:latin typeface="Arial" panose="020B0604020202020204" pitchFamily="34" charset="0"/>
                <a:cs typeface="Arial" panose="020B0604020202020204" pitchFamily="34" charset="0"/>
              </a:rPr>
              <a:t>Same Day Emergency Care</a:t>
            </a:r>
            <a:r>
              <a:rPr lang="en-GB" sz="1000" b="1" dirty="0">
                <a:solidFill>
                  <a:schemeClr val="tx1"/>
                </a:solidFill>
                <a:latin typeface="Arial" panose="020B0604020202020204" pitchFamily="34" charset="0"/>
                <a:cs typeface="Arial" panose="020B0604020202020204" pitchFamily="34" charset="0"/>
              </a:rPr>
              <a:t> -  </a:t>
            </a:r>
            <a:r>
              <a:rPr lang="en-GB" sz="1000" dirty="0">
                <a:solidFill>
                  <a:schemeClr val="tx1"/>
                </a:solidFill>
                <a:effectLst/>
                <a:latin typeface="Arial" panose="020B0604020202020204" pitchFamily="34" charset="0"/>
                <a:cs typeface="Arial" panose="020B0604020202020204" pitchFamily="34" charset="0"/>
              </a:rPr>
              <a:t>reducing variation in SDEC provision by providing guidance about operating a variety of SDEC services for at least 12 hours per day, 7 days per week.</a:t>
            </a:r>
          </a:p>
          <a:p>
            <a:r>
              <a:rPr lang="en-GB" sz="1000" b="1" i="0" dirty="0">
                <a:solidFill>
                  <a:schemeClr val="tx1"/>
                </a:solidFill>
                <a:effectLst/>
                <a:latin typeface="Arial" panose="020B0604020202020204" pitchFamily="34" charset="0"/>
                <a:cs typeface="Arial" panose="020B0604020202020204" pitchFamily="34" charset="0"/>
              </a:rPr>
              <a:t>High Impact area 2: Frailty</a:t>
            </a:r>
            <a:r>
              <a:rPr lang="en-GB" sz="1000" dirty="0">
                <a:solidFill>
                  <a:schemeClr val="tx1"/>
                </a:solidFill>
                <a:latin typeface="Arial" panose="020B0604020202020204" pitchFamily="34" charset="0"/>
                <a:cs typeface="Arial" panose="020B0604020202020204" pitchFamily="34" charset="0"/>
              </a:rPr>
              <a:t> - </a:t>
            </a:r>
            <a:r>
              <a:rPr lang="en-GB" sz="1000" b="0" i="0" dirty="0">
                <a:solidFill>
                  <a:schemeClr val="tx1"/>
                </a:solidFill>
                <a:effectLst/>
                <a:latin typeface="Arial" panose="020B0604020202020204" pitchFamily="34" charset="0"/>
                <a:cs typeface="Arial" panose="020B0604020202020204" pitchFamily="34" charset="0"/>
              </a:rPr>
              <a:t>reducing variation in acute frailty service provision. Improving recognition of cases that could benefit from specific frailty services and ensuring referrals to avoid admission.</a:t>
            </a:r>
          </a:p>
          <a:p>
            <a:r>
              <a:rPr lang="en-GB" sz="1000" b="1" dirty="0">
                <a:solidFill>
                  <a:schemeClr val="tx1"/>
                </a:solidFill>
                <a:latin typeface="Arial" panose="020B0604020202020204" pitchFamily="34" charset="0"/>
                <a:cs typeface="Arial" panose="020B0604020202020204" pitchFamily="34" charset="0"/>
              </a:rPr>
              <a:t>High impact area 3: </a:t>
            </a:r>
            <a:r>
              <a:rPr lang="en-GB" sz="1000" b="1" i="0" dirty="0">
                <a:solidFill>
                  <a:srgbClr val="202A30"/>
                </a:solidFill>
                <a:effectLst/>
                <a:latin typeface="Arial" panose="020B0604020202020204" pitchFamily="34" charset="0"/>
                <a:cs typeface="Arial" panose="020B0604020202020204" pitchFamily="34" charset="0"/>
              </a:rPr>
              <a:t>Inpatient flow and length of stay (acute)</a:t>
            </a:r>
            <a:r>
              <a:rPr lang="en-GB" sz="1000" b="0" i="0" dirty="0">
                <a:solidFill>
                  <a:srgbClr val="202A30"/>
                </a:solidFill>
                <a:effectLst/>
                <a:latin typeface="Arial" panose="020B0604020202020204" pitchFamily="34" charset="0"/>
                <a:cs typeface="Arial" panose="020B0604020202020204" pitchFamily="34" charset="0"/>
              </a:rPr>
              <a:t>: reducing variation in inpatient care (including mental health) and length of stay for key </a:t>
            </a:r>
            <a:r>
              <a:rPr lang="en-GB" sz="1000" b="0" i="0" dirty="0" err="1">
                <a:solidFill>
                  <a:srgbClr val="202A30"/>
                </a:solidFill>
                <a:effectLst/>
                <a:latin typeface="Arial" panose="020B0604020202020204" pitchFamily="34" charset="0"/>
                <a:cs typeface="Arial" panose="020B0604020202020204" pitchFamily="34" charset="0"/>
              </a:rPr>
              <a:t>iUEC</a:t>
            </a:r>
            <a:r>
              <a:rPr lang="en-GB" sz="1000" b="0" i="0" dirty="0">
                <a:solidFill>
                  <a:srgbClr val="202A30"/>
                </a:solidFill>
                <a:effectLst/>
                <a:latin typeface="Arial" panose="020B0604020202020204" pitchFamily="34" charset="0"/>
                <a:cs typeface="Arial" panose="020B0604020202020204" pitchFamily="34" charset="0"/>
              </a:rPr>
              <a:t> pathways/conditions/cohorts by implementing in-hospital efficiencies and bringing forward discharge processes for pathway 0 patients.</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128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30FA2A52-652E-ED78-51DE-3EC54C182DB2}"/>
              </a:ext>
            </a:extLst>
          </p:cNvPr>
          <p:cNvSpPr txBox="1">
            <a:spLocks/>
          </p:cNvSpPr>
          <p:nvPr/>
        </p:nvSpPr>
        <p:spPr>
          <a:xfrm>
            <a:off x="134150" y="142875"/>
            <a:ext cx="11881365" cy="838200"/>
          </a:xfrm>
          <a:prstGeom prst="rect">
            <a:avLst/>
          </a:prstGeom>
          <a:solidFill>
            <a:schemeClr val="accent1"/>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In-hospital care</a:t>
            </a:r>
          </a:p>
        </p:txBody>
      </p:sp>
      <p:sp>
        <p:nvSpPr>
          <p:cNvPr id="5" name="Content Placeholder 2">
            <a:extLst>
              <a:ext uri="{FF2B5EF4-FFF2-40B4-BE49-F238E27FC236}">
                <a16:creationId xmlns:a16="http://schemas.microsoft.com/office/drawing/2014/main" id="{7FB6519E-4C37-C859-6340-A15B4681F087}"/>
              </a:ext>
            </a:extLst>
          </p:cNvPr>
          <p:cNvSpPr>
            <a:spLocks noGrp="1"/>
          </p:cNvSpPr>
          <p:nvPr>
            <p:ph idx="1"/>
          </p:nvPr>
        </p:nvSpPr>
        <p:spPr>
          <a:xfrm>
            <a:off x="176485" y="1149350"/>
            <a:ext cx="5662341" cy="4763770"/>
          </a:xfrm>
          <a:ln w="19050">
            <a:solidFill>
              <a:schemeClr val="accent5"/>
            </a:solidFill>
          </a:ln>
        </p:spPr>
        <p:txBody>
          <a:bodyPr>
            <a:normAutofit/>
          </a:bodyPr>
          <a:lstStyle/>
          <a:p>
            <a:pPr marL="0" indent="0">
              <a:buNone/>
            </a:pPr>
            <a:r>
              <a:rPr lang="en-GB" sz="1400" b="1" dirty="0"/>
              <a:t>Community Rehab bedded care flow / Intermediate Care Beds</a:t>
            </a:r>
          </a:p>
          <a:p>
            <a:pPr marL="0" indent="0">
              <a:buNone/>
            </a:pPr>
            <a:r>
              <a:rPr lang="en-GB" sz="1400" dirty="0"/>
              <a:t>CNWL has open and locked adult rehab beds across the system which Harrow patients can access if required. Current access to open is immediate, locked rehab can take some time, in which case private providers are sourced to avoid delays. </a:t>
            </a:r>
          </a:p>
          <a:p>
            <a:pPr marL="0" indent="0">
              <a:buNone/>
            </a:pPr>
            <a:r>
              <a:rPr lang="en-GB" sz="1400" dirty="0"/>
              <a:t>CNWL has 7 stepdown houses with 40 beds, which Harrow patients can access for up to 2 weeks to support bed flow.   </a:t>
            </a:r>
          </a:p>
          <a:p>
            <a:pPr marL="0" indent="0">
              <a:buNone/>
            </a:pPr>
            <a:r>
              <a:rPr lang="en-GB" sz="1400" dirty="0"/>
              <a:t>Starting in August 2023, there will be an increased focus on discharge from community rehab beds to ensure robust productivity and flow.  This process is commencing with fortnightly meetings with the community rehab providers, social care, discharge hub and Borough Partnership team.</a:t>
            </a:r>
          </a:p>
          <a:p>
            <a:pPr marL="0" indent="0">
              <a:buNone/>
            </a:pPr>
            <a:r>
              <a:rPr lang="en-GB" sz="1400" dirty="0"/>
              <a:t>   </a:t>
            </a:r>
          </a:p>
        </p:txBody>
      </p:sp>
      <p:sp>
        <p:nvSpPr>
          <p:cNvPr id="6" name="Content Placeholder 2">
            <a:extLst>
              <a:ext uri="{FF2B5EF4-FFF2-40B4-BE49-F238E27FC236}">
                <a16:creationId xmlns:a16="http://schemas.microsoft.com/office/drawing/2014/main" id="{8DBD8B7A-F617-EF7F-966C-338C4AB6E0ED}"/>
              </a:ext>
            </a:extLst>
          </p:cNvPr>
          <p:cNvSpPr txBox="1">
            <a:spLocks/>
          </p:cNvSpPr>
          <p:nvPr/>
        </p:nvSpPr>
        <p:spPr>
          <a:xfrm>
            <a:off x="6181725" y="1149350"/>
            <a:ext cx="5833792" cy="4763770"/>
          </a:xfrm>
          <a:prstGeom prst="rect">
            <a:avLst/>
          </a:prstGeom>
          <a:ln w="19050">
            <a:solidFill>
              <a:schemeClr val="accent5"/>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solidFill>
                  <a:schemeClr val="tx1"/>
                </a:solidFill>
                <a:latin typeface="Arial" panose="020B0604020202020204" pitchFamily="34" charset="0"/>
                <a:cs typeface="Arial" panose="020B0604020202020204" pitchFamily="34" charset="0"/>
              </a:rPr>
              <a:t>Mental Health</a:t>
            </a:r>
          </a:p>
          <a:p>
            <a:pPr marL="0" indent="0">
              <a:buNone/>
            </a:pPr>
            <a:r>
              <a:rPr lang="en-GB" sz="1400" dirty="0"/>
              <a:t>The core components of the approach for winter for mental health services are:</a:t>
            </a:r>
          </a:p>
          <a:p>
            <a:r>
              <a:rPr lang="en-GB" sz="1400" dirty="0"/>
              <a:t>Addressing the growth in delays for patients clinically ready for discharge but waiting for social care support.  Exploring the potential for the hospital discharge team to oversee the discharge of patients from MH beds on the NPH site when the team is at full capacity</a:t>
            </a:r>
          </a:p>
          <a:p>
            <a:r>
              <a:rPr lang="en-GB" sz="1400" dirty="0"/>
              <a:t>Improve flow through housing pathway for patients with mental health issues.  Seeking to broker a fast track pathway with housing services.</a:t>
            </a:r>
          </a:p>
          <a:p>
            <a:r>
              <a:rPr lang="en-GB" sz="1400" dirty="0"/>
              <a:t>CNWL referrals from  mental health and learning disability inpatients to ASC with escalation of delays beyond 72hrs</a:t>
            </a:r>
          </a:p>
          <a:p>
            <a:r>
              <a:rPr lang="en-GB" sz="1400" dirty="0"/>
              <a:t>Improved access to drug and alcohol service through in-reach to medical wards and ED is now well established and effective.  The next step is to support access to clinical records across CNWL and Drug and Alcohol service provider. </a:t>
            </a:r>
          </a:p>
          <a:p>
            <a:r>
              <a:rPr lang="en-GB" sz="1400" dirty="0"/>
              <a:t>Active promotion across the public and health and care professionals of crisis alternative services with capacity: Maternity and mental health perinatal services, IAPT and Coves</a:t>
            </a:r>
          </a:p>
        </p:txBody>
      </p:sp>
      <p:sp>
        <p:nvSpPr>
          <p:cNvPr id="9" name="Rectangle 8">
            <a:extLst>
              <a:ext uri="{FF2B5EF4-FFF2-40B4-BE49-F238E27FC236}">
                <a16:creationId xmlns:a16="http://schemas.microsoft.com/office/drawing/2014/main" id="{F1668365-241A-E3F6-6517-57F52AF0CFFC}"/>
              </a:ext>
            </a:extLst>
          </p:cNvPr>
          <p:cNvSpPr/>
          <p:nvPr/>
        </p:nvSpPr>
        <p:spPr>
          <a:xfrm>
            <a:off x="134149" y="6187439"/>
            <a:ext cx="11881365" cy="598805"/>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latin typeface="Arial" panose="020B0604020202020204" pitchFamily="34" charset="0"/>
                <a:cs typeface="Arial" panose="020B0604020202020204" pitchFamily="34" charset="0"/>
              </a:rPr>
              <a:t>High impact area 4:  </a:t>
            </a:r>
            <a:r>
              <a:rPr lang="en-GB" sz="1000" b="1" i="0" dirty="0">
                <a:solidFill>
                  <a:srgbClr val="202A30"/>
                </a:solidFill>
                <a:effectLst/>
                <a:latin typeface="Arial" panose="020B0604020202020204" pitchFamily="34" charset="0"/>
                <a:cs typeface="Arial" panose="020B0604020202020204" pitchFamily="34" charset="0"/>
              </a:rPr>
              <a:t>Community bed productivity and flow</a:t>
            </a:r>
            <a:r>
              <a:rPr lang="en-GB" sz="1000" b="0" i="0" dirty="0">
                <a:solidFill>
                  <a:srgbClr val="202A30"/>
                </a:solidFill>
                <a:effectLst/>
                <a:latin typeface="Arial" panose="020B0604020202020204" pitchFamily="34" charset="0"/>
                <a:cs typeface="Arial" panose="020B0604020202020204" pitchFamily="34" charset="0"/>
              </a:rPr>
              <a:t>: reducing variation in inpatient care and length of stay, including mental health, by implementing in-hospital efficiencies and bringing forward discharge processes</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084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30FA2A52-652E-ED78-51DE-3EC54C182DB2}"/>
              </a:ext>
            </a:extLst>
          </p:cNvPr>
          <p:cNvSpPr txBox="1">
            <a:spLocks/>
          </p:cNvSpPr>
          <p:nvPr/>
        </p:nvSpPr>
        <p:spPr>
          <a:xfrm>
            <a:off x="134150" y="142875"/>
            <a:ext cx="11881365" cy="838200"/>
          </a:xfrm>
          <a:prstGeom prst="rect">
            <a:avLst/>
          </a:prstGeom>
          <a:solidFill>
            <a:schemeClr val="accent1"/>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In-hospital care / Discharge Pathway</a:t>
            </a:r>
          </a:p>
        </p:txBody>
      </p:sp>
      <p:sp>
        <p:nvSpPr>
          <p:cNvPr id="5" name="Content Placeholder 2">
            <a:extLst>
              <a:ext uri="{FF2B5EF4-FFF2-40B4-BE49-F238E27FC236}">
                <a16:creationId xmlns:a16="http://schemas.microsoft.com/office/drawing/2014/main" id="{7FB6519E-4C37-C859-6340-A15B4681F087}"/>
              </a:ext>
            </a:extLst>
          </p:cNvPr>
          <p:cNvSpPr>
            <a:spLocks noGrp="1"/>
          </p:cNvSpPr>
          <p:nvPr>
            <p:ph idx="1"/>
          </p:nvPr>
        </p:nvSpPr>
        <p:spPr>
          <a:xfrm>
            <a:off x="176484" y="1280160"/>
            <a:ext cx="5788381" cy="4632960"/>
          </a:xfrm>
          <a:ln w="19050">
            <a:solidFill>
              <a:schemeClr val="accent3"/>
            </a:solidFill>
          </a:ln>
        </p:spPr>
        <p:txBody>
          <a:bodyPr>
            <a:noAutofit/>
          </a:bodyPr>
          <a:lstStyle/>
          <a:p>
            <a:pPr marL="0" indent="0">
              <a:buNone/>
            </a:pPr>
            <a:r>
              <a:rPr lang="en-GB" sz="1400" b="1" dirty="0"/>
              <a:t>Discharge Hub</a:t>
            </a:r>
          </a:p>
          <a:p>
            <a:r>
              <a:rPr lang="en-GB" sz="1400" dirty="0"/>
              <a:t>The overall aim is to relieve acute pressures by identifying patients to be managed with community support, instead of requiring an acute bed. This is achieved by clinical assessments undertaken by clinical screeners to share community knowledge of services and avoid any delay to discharge. </a:t>
            </a:r>
          </a:p>
          <a:p>
            <a:r>
              <a:rPr lang="en-GB" sz="1400" dirty="0"/>
              <a:t>NPH discharge hub, remains understaffed and has been supported and managed by LNW to continue to sustain flow. </a:t>
            </a:r>
          </a:p>
          <a:p>
            <a:r>
              <a:rPr lang="en-GB" sz="1400" dirty="0"/>
              <a:t>The hub is responsible for confirming discharge plans for patients across pathways 1-3 who have new or additional care needs on discharge.   </a:t>
            </a:r>
          </a:p>
          <a:p>
            <a:r>
              <a:rPr lang="en-GB" sz="1400" dirty="0"/>
              <a:t>The NPH discharge team confirms the most daily discharges across the sector and receives on average 40 referrals daily to screening and processing for discharge. </a:t>
            </a:r>
          </a:p>
          <a:p>
            <a:r>
              <a:rPr lang="en-GB" sz="1400" dirty="0"/>
              <a:t>In advance of the winter, the focus will be on recruiting to the full team establishment, particularly the screeners to identify patients for the community.  </a:t>
            </a:r>
          </a:p>
        </p:txBody>
      </p:sp>
      <p:sp>
        <p:nvSpPr>
          <p:cNvPr id="2" name="Rectangle 1">
            <a:extLst>
              <a:ext uri="{FF2B5EF4-FFF2-40B4-BE49-F238E27FC236}">
                <a16:creationId xmlns:a16="http://schemas.microsoft.com/office/drawing/2014/main" id="{B257E827-4827-815D-B4D9-677AC548294D}"/>
              </a:ext>
            </a:extLst>
          </p:cNvPr>
          <p:cNvSpPr/>
          <p:nvPr/>
        </p:nvSpPr>
        <p:spPr>
          <a:xfrm>
            <a:off x="134149" y="6187439"/>
            <a:ext cx="11881365" cy="598805"/>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latin typeface="Arial" panose="020B0604020202020204" pitchFamily="34" charset="0"/>
                <a:cs typeface="Arial" panose="020B0604020202020204" pitchFamily="34" charset="0"/>
              </a:rPr>
              <a:t>High impact area 5:  </a:t>
            </a:r>
            <a:r>
              <a:rPr lang="en-GB" sz="1000" dirty="0">
                <a:solidFill>
                  <a:srgbClr val="202A30"/>
                </a:solidFill>
                <a:latin typeface="Arial" panose="020B0604020202020204" pitchFamily="34" charset="0"/>
                <a:cs typeface="Arial" panose="020B0604020202020204" pitchFamily="34" charset="0"/>
              </a:rPr>
              <a:t>I</a:t>
            </a:r>
            <a:r>
              <a:rPr lang="en-GB" sz="1000" b="0" i="0" dirty="0">
                <a:solidFill>
                  <a:srgbClr val="202A30"/>
                </a:solidFill>
                <a:effectLst/>
                <a:latin typeface="Arial" panose="020B0604020202020204" pitchFamily="34" charset="0"/>
                <a:cs typeface="Arial" panose="020B0604020202020204" pitchFamily="34" charset="0"/>
              </a:rPr>
              <a:t>mplementing a standard operating procedure and minimum standards for care transfer hubs to reduce variation and maximise access to community rehabilitation and prevent re-admission to a hospital bed</a:t>
            </a:r>
            <a:endParaRPr lang="en-GB" sz="100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7FB6519E-4C37-C859-6340-A15B4681F087}"/>
              </a:ext>
            </a:extLst>
          </p:cNvPr>
          <p:cNvSpPr txBox="1">
            <a:spLocks/>
          </p:cNvSpPr>
          <p:nvPr/>
        </p:nvSpPr>
        <p:spPr>
          <a:xfrm>
            <a:off x="6227132" y="1255394"/>
            <a:ext cx="5788381" cy="4632960"/>
          </a:xfrm>
          <a:prstGeom prst="rect">
            <a:avLst/>
          </a:prstGeom>
          <a:ln w="19050">
            <a:solidFill>
              <a:schemeClr val="accent3"/>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Discharge Support Service</a:t>
            </a:r>
          </a:p>
          <a:p>
            <a:pPr marL="0" indent="0">
              <a:buNone/>
            </a:pPr>
            <a:r>
              <a:rPr lang="en-GB" sz="1400" dirty="0"/>
              <a:t>The discharge support service is an essential component of the discharge pathway in Harrow, focusing on both timely discharge for patients on the P0 and P1 pathways as well as focusing on avoiding readmissions through securing community based support for people at the point of discharge.</a:t>
            </a:r>
          </a:p>
          <a:p>
            <a:pPr marL="0" indent="0">
              <a:buNone/>
            </a:pPr>
            <a:r>
              <a:rPr lang="en-GB" sz="1400" dirty="0"/>
              <a:t>Over a 6 month winter period, the service will have the capacity to support 500 patients at discharge and 300 post discharge support. </a:t>
            </a:r>
          </a:p>
          <a:p>
            <a:pPr marL="0" indent="0">
              <a:buNone/>
            </a:pPr>
            <a:r>
              <a:rPr lang="en-GB" sz="1400" dirty="0"/>
              <a:t>The discharge element will include provision of accompanied taxi service or accompanying patient in Hospital transport if appropriate. There is a standard cohort of 4 staff with coordinator on site Monday to Friday who liaise with the Discharge team to receive referrals but also take direct referrals from other routes if these can be accommodated.</a:t>
            </a:r>
          </a:p>
          <a:p>
            <a:pPr marL="0" indent="0">
              <a:buNone/>
            </a:pPr>
            <a:r>
              <a:rPr lang="en-GB" sz="1400" dirty="0"/>
              <a:t>Post Discharge intervention can include telephone calls, referring and signposting onwards to suitable services, home visits and practical support that helps a discharge be successful, thus reducing the risk of readmissions.</a:t>
            </a:r>
          </a:p>
          <a:p>
            <a:pPr marL="0" indent="0">
              <a:buFont typeface="Arial" panose="020B0604020202020204" pitchFamily="34" charset="0"/>
              <a:buNone/>
            </a:pPr>
            <a:endParaRPr lang="en-GB" sz="1400" b="1" dirty="0">
              <a:solidFill>
                <a:srgbClr val="FF0000"/>
              </a:solidFill>
            </a:endParaRPr>
          </a:p>
        </p:txBody>
      </p:sp>
    </p:spTree>
    <p:extLst>
      <p:ext uri="{BB962C8B-B14F-4D97-AF65-F5344CB8AC3E}">
        <p14:creationId xmlns:p14="http://schemas.microsoft.com/office/powerpoint/2010/main" val="67192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7E139095-8240-C0FD-4378-01759FEB1874}"/>
              </a:ext>
            </a:extLst>
          </p:cNvPr>
          <p:cNvSpPr txBox="1">
            <a:spLocks/>
          </p:cNvSpPr>
          <p:nvPr/>
        </p:nvSpPr>
        <p:spPr>
          <a:xfrm>
            <a:off x="134150" y="142875"/>
            <a:ext cx="11881365" cy="838200"/>
          </a:xfrm>
          <a:prstGeom prst="rect">
            <a:avLst/>
          </a:prstGeom>
          <a:solidFill>
            <a:schemeClr val="accent4"/>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Discharge pathways</a:t>
            </a:r>
          </a:p>
        </p:txBody>
      </p:sp>
      <p:sp>
        <p:nvSpPr>
          <p:cNvPr id="5" name="Content Placeholder 2">
            <a:extLst>
              <a:ext uri="{FF2B5EF4-FFF2-40B4-BE49-F238E27FC236}">
                <a16:creationId xmlns:a16="http://schemas.microsoft.com/office/drawing/2014/main" id="{DE158E75-38D3-B9DF-42F6-846FA230D2AE}"/>
              </a:ext>
            </a:extLst>
          </p:cNvPr>
          <p:cNvSpPr>
            <a:spLocks noGrp="1"/>
          </p:cNvSpPr>
          <p:nvPr>
            <p:ph idx="1"/>
          </p:nvPr>
        </p:nvSpPr>
        <p:spPr>
          <a:xfrm>
            <a:off x="134150" y="1149350"/>
            <a:ext cx="5761825" cy="2467610"/>
          </a:xfrm>
          <a:ln w="19050">
            <a:solidFill>
              <a:schemeClr val="accent4"/>
            </a:solidFill>
          </a:ln>
        </p:spPr>
        <p:txBody>
          <a:bodyPr>
            <a:normAutofit/>
          </a:bodyPr>
          <a:lstStyle/>
          <a:p>
            <a:pPr marL="0" indent="0">
              <a:buNone/>
            </a:pPr>
            <a:r>
              <a:rPr lang="en-GB" sz="1400" b="1" dirty="0"/>
              <a:t>Enhanced on-site social care</a:t>
            </a:r>
          </a:p>
          <a:p>
            <a:pPr marL="0" indent="0">
              <a:buNone/>
            </a:pPr>
            <a:r>
              <a:rPr lang="en-GB" sz="1400" dirty="0"/>
              <a:t>Seven-day hospital SW cover funded for the winter period.</a:t>
            </a:r>
          </a:p>
          <a:p>
            <a:pPr marL="0" indent="0">
              <a:buNone/>
            </a:pPr>
            <a:r>
              <a:rPr lang="en-GB" sz="1400" dirty="0"/>
              <a:t>Increased social work and OT staff to support hospital discharge process.</a:t>
            </a:r>
          </a:p>
        </p:txBody>
      </p:sp>
      <p:sp>
        <p:nvSpPr>
          <p:cNvPr id="6" name="Content Placeholder 2">
            <a:extLst>
              <a:ext uri="{FF2B5EF4-FFF2-40B4-BE49-F238E27FC236}">
                <a16:creationId xmlns:a16="http://schemas.microsoft.com/office/drawing/2014/main" id="{4FFA6895-E268-0EB1-D1D1-BAB4515A0618}"/>
              </a:ext>
            </a:extLst>
          </p:cNvPr>
          <p:cNvSpPr txBox="1">
            <a:spLocks/>
          </p:cNvSpPr>
          <p:nvPr/>
        </p:nvSpPr>
        <p:spPr>
          <a:xfrm>
            <a:off x="6096000" y="1149350"/>
            <a:ext cx="5919516" cy="2467610"/>
          </a:xfrm>
          <a:prstGeom prst="rect">
            <a:avLst/>
          </a:prstGeom>
          <a:ln w="19050">
            <a:solidFill>
              <a:schemeClr val="accent4"/>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Provision of step-down care</a:t>
            </a:r>
            <a:endParaRPr lang="en-GB" sz="1400" b="1" dirty="0">
              <a:latin typeface="Arial" panose="020B0604020202020204" pitchFamily="34" charset="0"/>
              <a:cs typeface="Arial" panose="020B0604020202020204" pitchFamily="34" charset="0"/>
            </a:endParaRPr>
          </a:p>
          <a:p>
            <a:pPr marL="0" indent="0">
              <a:buNone/>
            </a:pPr>
            <a:r>
              <a:rPr lang="en-GB" sz="1500" dirty="0"/>
              <a:t>Step down beds have to be purchased on a block rather than spot basis.</a:t>
            </a:r>
          </a:p>
          <a:p>
            <a:pPr marL="0" indent="0">
              <a:buNone/>
            </a:pPr>
            <a:r>
              <a:rPr lang="en-GB" sz="1500" dirty="0"/>
              <a:t>Current plans to mitigate additional pressure:</a:t>
            </a:r>
          </a:p>
          <a:p>
            <a:r>
              <a:rPr lang="en-GB" sz="1500" dirty="0"/>
              <a:t>5 step down beds currently purchased, which will be increased to 8 from October.</a:t>
            </a:r>
          </a:p>
          <a:p>
            <a:r>
              <a:rPr lang="en-GB" sz="1500" dirty="0"/>
              <a:t>Funds available for 6 additional residential care beds (currently 558 LD / other)</a:t>
            </a:r>
          </a:p>
          <a:p>
            <a:pPr marL="0" indent="0">
              <a:buNone/>
            </a:pPr>
            <a:r>
              <a:rPr lang="en-GB" sz="1500" dirty="0"/>
              <a:t>Additional more complex step down beds (EMI) might be available in the market if additional funding were available.</a:t>
            </a:r>
          </a:p>
        </p:txBody>
      </p:sp>
      <p:sp>
        <p:nvSpPr>
          <p:cNvPr id="2" name="Content Placeholder 2">
            <a:extLst>
              <a:ext uri="{FF2B5EF4-FFF2-40B4-BE49-F238E27FC236}">
                <a16:creationId xmlns:a16="http://schemas.microsoft.com/office/drawing/2014/main" id="{2853EFCB-F1B5-E9C3-F619-DCA49DB272B1}"/>
              </a:ext>
            </a:extLst>
          </p:cNvPr>
          <p:cNvSpPr txBox="1">
            <a:spLocks/>
          </p:cNvSpPr>
          <p:nvPr/>
        </p:nvSpPr>
        <p:spPr>
          <a:xfrm>
            <a:off x="134150" y="3785235"/>
            <a:ext cx="5761825" cy="2209165"/>
          </a:xfrm>
          <a:prstGeom prst="rect">
            <a:avLst/>
          </a:prstGeom>
          <a:ln w="19050">
            <a:solidFill>
              <a:schemeClr val="accent4"/>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Same day community equipment </a:t>
            </a:r>
          </a:p>
          <a:p>
            <a:pPr marL="0" indent="0">
              <a:buFont typeface="Arial" panose="020B0604020202020204" pitchFamily="34" charset="0"/>
              <a:buNone/>
            </a:pPr>
            <a:r>
              <a:rPr lang="en-GB" sz="1400" dirty="0"/>
              <a:t>Same day equipment delivery service (MRS) has been made available, at greater cost to reduce the longer lead times.  </a:t>
            </a:r>
          </a:p>
          <a:p>
            <a:pPr marL="0" indent="0">
              <a:buFont typeface="Arial" panose="020B0604020202020204" pitchFamily="34" charset="0"/>
              <a:buNone/>
            </a:pPr>
            <a:r>
              <a:rPr lang="en-GB" sz="1400" dirty="0"/>
              <a:t>To be used as required to achieve planned discharge date.</a:t>
            </a:r>
          </a:p>
          <a:p>
            <a:pPr marL="0" indent="0">
              <a:buFont typeface="Arial" panose="020B0604020202020204" pitchFamily="34" charset="0"/>
              <a:buNone/>
            </a:pPr>
            <a:r>
              <a:rPr lang="en-GB" sz="1400" dirty="0"/>
              <a:t>Prescribers instructed in use of same day delivery.</a:t>
            </a:r>
          </a:p>
          <a:p>
            <a:pPr marL="0" indent="0">
              <a:buFont typeface="Arial" panose="020B0604020202020204" pitchFamily="34" charset="0"/>
              <a:buNone/>
            </a:pPr>
            <a:r>
              <a:rPr lang="en-GB" sz="1400" dirty="0"/>
              <a:t>Further work to review prescribing process to maximise efficiency of resource use while achieving fastest delivery of equipment.</a:t>
            </a:r>
          </a:p>
          <a:p>
            <a:pPr marL="0" indent="0">
              <a:buFont typeface="Arial" panose="020B0604020202020204" pitchFamily="34" charset="0"/>
              <a:buNone/>
            </a:pPr>
            <a:r>
              <a:rPr lang="en-GB" sz="1400" dirty="0"/>
              <a:t>Data will be made available on use of same day delivery services.</a:t>
            </a:r>
          </a:p>
        </p:txBody>
      </p:sp>
      <p:sp>
        <p:nvSpPr>
          <p:cNvPr id="3" name="Content Placeholder 2">
            <a:extLst>
              <a:ext uri="{FF2B5EF4-FFF2-40B4-BE49-F238E27FC236}">
                <a16:creationId xmlns:a16="http://schemas.microsoft.com/office/drawing/2014/main" id="{C165FF4E-D04E-97DE-BCCC-20E794450236}"/>
              </a:ext>
            </a:extLst>
          </p:cNvPr>
          <p:cNvSpPr txBox="1">
            <a:spLocks/>
          </p:cNvSpPr>
          <p:nvPr/>
        </p:nvSpPr>
        <p:spPr>
          <a:xfrm>
            <a:off x="6096000" y="3769995"/>
            <a:ext cx="5961850" cy="2209165"/>
          </a:xfrm>
          <a:prstGeom prst="rect">
            <a:avLst/>
          </a:prstGeom>
          <a:ln w="19050">
            <a:solidFill>
              <a:schemeClr val="accent4"/>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b="1" dirty="0"/>
              <a:t>Home care provision, including weekends</a:t>
            </a:r>
            <a:endParaRPr lang="en-GB" sz="1400" b="1" dirty="0">
              <a:latin typeface="Arial" panose="020B0604020202020204" pitchFamily="34" charset="0"/>
              <a:cs typeface="Arial" panose="020B0604020202020204" pitchFamily="34" charset="0"/>
            </a:endParaRPr>
          </a:p>
          <a:p>
            <a:pPr marL="0" indent="0">
              <a:buNone/>
            </a:pPr>
            <a:r>
              <a:rPr lang="en-GB" sz="1400" b="0" dirty="0"/>
              <a:t>Development of local bridging services, through the Autumn in advance of the critical winter period, tailored to relieve pressure in the local discharge pathway, to allow eligible P1 patients to be supported with packages of care following relevant assessments for onward support where necessary.</a:t>
            </a:r>
          </a:p>
          <a:p>
            <a:pPr marL="0" indent="0">
              <a:buNone/>
            </a:pPr>
            <a:r>
              <a:rPr lang="en-GB" sz="1400" dirty="0"/>
              <a:t>I</a:t>
            </a:r>
            <a:r>
              <a:rPr lang="en-GB" sz="1400" b="0" dirty="0"/>
              <a:t>ncreased provision of 72 hour domiciliary care or reablement as needed but a follow up or further assessment is needed to support patient recovery at home</a:t>
            </a:r>
          </a:p>
        </p:txBody>
      </p:sp>
      <p:sp>
        <p:nvSpPr>
          <p:cNvPr id="7" name="Rectangle 6">
            <a:extLst>
              <a:ext uri="{FF2B5EF4-FFF2-40B4-BE49-F238E27FC236}">
                <a16:creationId xmlns:a16="http://schemas.microsoft.com/office/drawing/2014/main" id="{B2BB33E5-EFC5-60C4-2CAF-C1D42A324CEC}"/>
              </a:ext>
            </a:extLst>
          </p:cNvPr>
          <p:cNvSpPr/>
          <p:nvPr/>
        </p:nvSpPr>
        <p:spPr>
          <a:xfrm>
            <a:off x="134149" y="6187439"/>
            <a:ext cx="11881365" cy="598805"/>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latin typeface="Arial" panose="020B0604020202020204" pitchFamily="34" charset="0"/>
                <a:cs typeface="Arial" panose="020B0604020202020204" pitchFamily="34" charset="0"/>
              </a:rPr>
              <a:t>High impact area 6: </a:t>
            </a:r>
            <a:r>
              <a:rPr lang="en-GB" sz="1000" b="1" i="0" dirty="0">
                <a:solidFill>
                  <a:srgbClr val="202A30"/>
                </a:solidFill>
                <a:effectLst/>
                <a:latin typeface="Arial" panose="020B0604020202020204" pitchFamily="34" charset="0"/>
                <a:cs typeface="Arial" panose="020B0604020202020204" pitchFamily="34" charset="0"/>
              </a:rPr>
              <a:t>Intermediate care demand and capacity</a:t>
            </a:r>
            <a:r>
              <a:rPr lang="en-GB" sz="1000" b="0" i="0" dirty="0">
                <a:solidFill>
                  <a:srgbClr val="202A30"/>
                </a:solidFill>
                <a:effectLst/>
                <a:latin typeface="Arial" panose="020B0604020202020204" pitchFamily="34" charset="0"/>
                <a:cs typeface="Arial" panose="020B0604020202020204" pitchFamily="34" charset="0"/>
              </a:rPr>
              <a:t>: supporting the operationalisation of ongoing demand and capacity planning, including through improved use of data to improve access to and quality of intermediate care including community rehab.</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a:extLst>
              <a:ext uri="{FF2B5EF4-FFF2-40B4-BE49-F238E27FC236}">
                <a16:creationId xmlns:a16="http://schemas.microsoft.com/office/drawing/2014/main" id="{7E139095-8240-C0FD-4378-01759FEB1874}"/>
              </a:ext>
            </a:extLst>
          </p:cNvPr>
          <p:cNvSpPr txBox="1">
            <a:spLocks/>
          </p:cNvSpPr>
          <p:nvPr/>
        </p:nvSpPr>
        <p:spPr>
          <a:xfrm>
            <a:off x="134150" y="142875"/>
            <a:ext cx="11881365" cy="838200"/>
          </a:xfrm>
          <a:prstGeom prst="rect">
            <a:avLst/>
          </a:prstGeom>
          <a:solidFill>
            <a:schemeClr val="accent4"/>
          </a:solidFill>
          <a:ln>
            <a:solidFill>
              <a:schemeClr val="bg1"/>
            </a:solidFill>
          </a:ln>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000" b="1" dirty="0">
                <a:solidFill>
                  <a:schemeClr val="bg1"/>
                </a:solidFill>
              </a:rPr>
              <a:t>Discharge pathways</a:t>
            </a:r>
          </a:p>
        </p:txBody>
      </p:sp>
      <p:sp>
        <p:nvSpPr>
          <p:cNvPr id="5" name="Content Placeholder 2">
            <a:extLst>
              <a:ext uri="{FF2B5EF4-FFF2-40B4-BE49-F238E27FC236}">
                <a16:creationId xmlns:a16="http://schemas.microsoft.com/office/drawing/2014/main" id="{DE158E75-38D3-B9DF-42F6-846FA230D2AE}"/>
              </a:ext>
            </a:extLst>
          </p:cNvPr>
          <p:cNvSpPr>
            <a:spLocks noGrp="1"/>
          </p:cNvSpPr>
          <p:nvPr>
            <p:ph idx="1"/>
          </p:nvPr>
        </p:nvSpPr>
        <p:spPr>
          <a:xfrm>
            <a:off x="134149" y="1298257"/>
            <a:ext cx="11881364" cy="4572000"/>
          </a:xfrm>
          <a:ln w="19050">
            <a:solidFill>
              <a:schemeClr val="accent4"/>
            </a:solidFill>
          </a:ln>
        </p:spPr>
        <p:txBody>
          <a:bodyPr>
            <a:normAutofit/>
          </a:bodyPr>
          <a:lstStyle/>
          <a:p>
            <a:pPr marL="0" indent="0">
              <a:buNone/>
            </a:pPr>
            <a:r>
              <a:rPr lang="en-GB" sz="1400" b="1" dirty="0"/>
              <a:t>Integrated Intermediate Care service, and reablement provision</a:t>
            </a:r>
          </a:p>
          <a:p>
            <a:pPr marL="0" indent="0">
              <a:buNone/>
            </a:pPr>
            <a:r>
              <a:rPr lang="en-GB" sz="1400" dirty="0">
                <a:latin typeface="Arial"/>
                <a:cs typeface="Arial"/>
              </a:rPr>
              <a:t>The delivery of the Integrated Intermediate Care Service discharge pathway for facilitation of discharge and prevention of admission for the Winter of 23/24 will be supported through the following developments:</a:t>
            </a:r>
            <a:endParaRPr lang="en-GB" sz="1400" dirty="0"/>
          </a:p>
          <a:p>
            <a:pPr marL="285750" indent="-285750"/>
            <a:r>
              <a:rPr lang="en-GB" sz="1400" b="1" dirty="0">
                <a:latin typeface="Arial"/>
                <a:cs typeface="Arial"/>
              </a:rPr>
              <a:t>Discharge to Assess (D2A) and Short-term Rehabilitation:  </a:t>
            </a:r>
            <a:r>
              <a:rPr lang="en-GB" sz="1400" dirty="0">
                <a:latin typeface="Arial"/>
                <a:cs typeface="Arial"/>
              </a:rPr>
              <a:t>CLCH will maintain Discharge to Assess (D2A) and short-term Rehabilitation Pathways in support of discharge delivering 1100 contacts per month over the winter of 23/24.</a:t>
            </a:r>
            <a:endParaRPr lang="en-GB" sz="1400" dirty="0"/>
          </a:p>
          <a:p>
            <a:pPr marL="285750" indent="-285750"/>
            <a:r>
              <a:rPr lang="en-GB" sz="1400" b="1" dirty="0">
                <a:latin typeface="Arial"/>
                <a:cs typeface="Arial"/>
              </a:rPr>
              <a:t>Northwick Park Discharge Hub:</a:t>
            </a:r>
            <a:r>
              <a:rPr lang="en-GB" sz="1400" dirty="0">
                <a:latin typeface="Arial"/>
                <a:cs typeface="Arial"/>
              </a:rPr>
              <a:t> The discharge hub lead post has been recruited to and the post holder starts in September 2023. Discharge hub Clinical screener post recruitment is ongoing with a view to these being fully recruited to by October 2023.  </a:t>
            </a:r>
            <a:endParaRPr lang="en-GB" sz="1400" dirty="0"/>
          </a:p>
          <a:p>
            <a:pPr marL="285750" indent="-285750"/>
            <a:r>
              <a:rPr lang="en-GB" sz="1400" b="1" dirty="0">
                <a:latin typeface="Arial"/>
                <a:cs typeface="Arial"/>
              </a:rPr>
              <a:t>Carers Lead role:</a:t>
            </a:r>
            <a:r>
              <a:rPr lang="en-GB" sz="1400" dirty="0">
                <a:latin typeface="Arial"/>
                <a:cs typeface="Arial"/>
              </a:rPr>
              <a:t> Has been recruited to and will support service users and carer needs under the integrated pathway.</a:t>
            </a:r>
            <a:endParaRPr lang="en-GB" sz="1400" dirty="0"/>
          </a:p>
          <a:p>
            <a:pPr marL="285750" indent="-285750"/>
            <a:r>
              <a:rPr lang="en-GB" sz="1400" b="1" dirty="0">
                <a:latin typeface="Arial"/>
                <a:cs typeface="Arial"/>
              </a:rPr>
              <a:t>Training:</a:t>
            </a:r>
            <a:r>
              <a:rPr lang="en-GB" sz="1400" dirty="0">
                <a:latin typeface="Arial"/>
                <a:cs typeface="Arial"/>
              </a:rPr>
              <a:t>  Has been implemented in support of the </a:t>
            </a:r>
            <a:r>
              <a:rPr lang="en-GB" sz="1300" dirty="0">
                <a:latin typeface="Arial"/>
                <a:cs typeface="Arial"/>
              </a:rPr>
              <a:t>for the delivery of the integrated pathway</a:t>
            </a:r>
            <a:r>
              <a:rPr lang="en-GB" sz="1400" dirty="0">
                <a:latin typeface="Arial"/>
                <a:cs typeface="Arial"/>
              </a:rPr>
              <a:t> for the winter of 23/24. Follow up training is planned for September or October 2023. </a:t>
            </a:r>
            <a:endParaRPr lang="en-GB" sz="1400" dirty="0"/>
          </a:p>
          <a:p>
            <a:pPr marL="285750" indent="-285750"/>
            <a:r>
              <a:rPr lang="en-GB" sz="1400" b="1" dirty="0">
                <a:latin typeface="Arial"/>
                <a:cs typeface="Arial"/>
              </a:rPr>
              <a:t>Single Referral Form:</a:t>
            </a:r>
            <a:r>
              <a:rPr lang="en-GB" sz="1400" dirty="0">
                <a:latin typeface="Arial"/>
                <a:cs typeface="Arial"/>
              </a:rPr>
              <a:t>  Discharge 2 Assess (D2A) referral form used across NWL and will remain in use, however, CLCH has requested changes to make this form consistent with the single merged referral form for ICCS. </a:t>
            </a:r>
          </a:p>
          <a:p>
            <a:pPr marL="285750" indent="-285750"/>
            <a:r>
              <a:rPr lang="en-GB" sz="1400" b="1" dirty="0">
                <a:latin typeface="Arial"/>
                <a:cs typeface="Arial"/>
              </a:rPr>
              <a:t>ICCS End-to-end patient pathway: </a:t>
            </a:r>
            <a:r>
              <a:rPr lang="en-GB" sz="1400" dirty="0">
                <a:latin typeface="Arial"/>
                <a:cs typeface="Arial"/>
              </a:rPr>
              <a:t>Pathway is complete following face to face sessions with leads. </a:t>
            </a:r>
            <a:endParaRPr lang="en-GB" sz="1400" dirty="0"/>
          </a:p>
          <a:p>
            <a:pPr marL="285750" indent="-285750"/>
            <a:r>
              <a:rPr lang="en-GB" sz="1400" b="1" dirty="0">
                <a:latin typeface="Arial"/>
                <a:cs typeface="Arial"/>
              </a:rPr>
              <a:t>SOP: </a:t>
            </a:r>
            <a:r>
              <a:rPr lang="en-GB" sz="1400" dirty="0">
                <a:latin typeface="Arial"/>
                <a:cs typeface="Arial"/>
              </a:rPr>
              <a:t>A draft SOP has been developed and is being reviewed by stakeholders for implementation for winter of 23/24. </a:t>
            </a:r>
            <a:endParaRPr lang="en-GB" sz="1400" dirty="0"/>
          </a:p>
          <a:p>
            <a:pPr marL="285750" indent="-285750"/>
            <a:r>
              <a:rPr lang="en-GB" sz="1400" b="1" dirty="0">
                <a:latin typeface="Arial"/>
                <a:cs typeface="Arial"/>
              </a:rPr>
              <a:t>Information sharing:</a:t>
            </a:r>
            <a:r>
              <a:rPr lang="en-GB" sz="1400" dirty="0">
                <a:latin typeface="Arial"/>
                <a:cs typeface="Arial"/>
              </a:rPr>
              <a:t> An interim solution to data sharing has been agreed with ICCS partners. Information sharing between Acute, Community and Primary Care Health Services will be facilitated with the go live of the Cerner Patient Administration and Records System in August 2023 at LNWHT using the London Care Record. A virtual desktop solution is proposed for access of across health and social care systems. </a:t>
            </a:r>
            <a:endParaRPr lang="en-GB" sz="1400" dirty="0"/>
          </a:p>
        </p:txBody>
      </p:sp>
      <p:sp>
        <p:nvSpPr>
          <p:cNvPr id="6" name="Rectangle 5">
            <a:extLst>
              <a:ext uri="{FF2B5EF4-FFF2-40B4-BE49-F238E27FC236}">
                <a16:creationId xmlns:a16="http://schemas.microsoft.com/office/drawing/2014/main" id="{C3B6F5C0-FB49-6470-DE1A-6AD460A41F7B}"/>
              </a:ext>
            </a:extLst>
          </p:cNvPr>
          <p:cNvSpPr/>
          <p:nvPr/>
        </p:nvSpPr>
        <p:spPr>
          <a:xfrm>
            <a:off x="134149" y="6187439"/>
            <a:ext cx="11881365" cy="598805"/>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latin typeface="Arial" panose="020B0604020202020204" pitchFamily="34" charset="0"/>
                <a:cs typeface="Arial" panose="020B0604020202020204" pitchFamily="34" charset="0"/>
              </a:rPr>
              <a:t>High impact area 6: </a:t>
            </a:r>
            <a:r>
              <a:rPr lang="en-GB" sz="1000" b="1" i="0" dirty="0">
                <a:solidFill>
                  <a:srgbClr val="202A30"/>
                </a:solidFill>
                <a:effectLst/>
                <a:latin typeface="Arial" panose="020B0604020202020204" pitchFamily="34" charset="0"/>
                <a:cs typeface="Arial" panose="020B0604020202020204" pitchFamily="34" charset="0"/>
              </a:rPr>
              <a:t>Intermediate care demand and capacity</a:t>
            </a:r>
            <a:r>
              <a:rPr lang="en-GB" sz="1000" b="0" i="0" dirty="0">
                <a:solidFill>
                  <a:srgbClr val="202A30"/>
                </a:solidFill>
                <a:effectLst/>
                <a:latin typeface="Arial" panose="020B0604020202020204" pitchFamily="34" charset="0"/>
                <a:cs typeface="Arial" panose="020B0604020202020204" pitchFamily="34" charset="0"/>
              </a:rPr>
              <a:t>: supporting the operationalisation of ongoing demand and capacity planning, including through improved use of data to improve access to and quality of intermediate care including community rehab.</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99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AA50-4F0B-40F1-8A51-3CBA211CF168}"/>
              </a:ext>
            </a:extLst>
          </p:cNvPr>
          <p:cNvSpPr>
            <a:spLocks noGrp="1"/>
          </p:cNvSpPr>
          <p:nvPr>
            <p:ph type="title"/>
          </p:nvPr>
        </p:nvSpPr>
        <p:spPr>
          <a:xfrm>
            <a:off x="83127" y="15205"/>
            <a:ext cx="10515600" cy="1325563"/>
          </a:xfrm>
        </p:spPr>
        <p:txBody>
          <a:bodyPr>
            <a:normAutofit/>
          </a:bodyPr>
          <a:lstStyle/>
          <a:p>
            <a:r>
              <a:rPr lang="en-GB" sz="3000" b="1" dirty="0">
                <a:latin typeface="Arial" panose="020B0604020202020204" pitchFamily="34" charset="0"/>
                <a:cs typeface="Arial" panose="020B0604020202020204" pitchFamily="34" charset="0"/>
              </a:rPr>
              <a:t>The Harrow Borough Based Partnership</a:t>
            </a:r>
          </a:p>
        </p:txBody>
      </p:sp>
      <p:sp>
        <p:nvSpPr>
          <p:cNvPr id="4" name="Rectangle 3">
            <a:extLst>
              <a:ext uri="{FF2B5EF4-FFF2-40B4-BE49-F238E27FC236}">
                <a16:creationId xmlns:a16="http://schemas.microsoft.com/office/drawing/2014/main" id="{A685341D-C249-40F0-A748-B30C44F18482}"/>
              </a:ext>
            </a:extLst>
          </p:cNvPr>
          <p:cNvSpPr/>
          <p:nvPr/>
        </p:nvSpPr>
        <p:spPr>
          <a:xfrm>
            <a:off x="4910445" y="1369343"/>
            <a:ext cx="2272147" cy="1282535"/>
          </a:xfrm>
          <a:prstGeom prst="rect">
            <a:avLst/>
          </a:prstGeom>
          <a:solidFill>
            <a:schemeClr val="bg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North West London Integrated Care System</a:t>
            </a:r>
          </a:p>
        </p:txBody>
      </p:sp>
      <p:sp>
        <p:nvSpPr>
          <p:cNvPr id="5" name="Rectangle 4">
            <a:extLst>
              <a:ext uri="{FF2B5EF4-FFF2-40B4-BE49-F238E27FC236}">
                <a16:creationId xmlns:a16="http://schemas.microsoft.com/office/drawing/2014/main" id="{A237868D-6094-424E-B41B-C6EB86E5D9C6}"/>
              </a:ext>
            </a:extLst>
          </p:cNvPr>
          <p:cNvSpPr/>
          <p:nvPr/>
        </p:nvSpPr>
        <p:spPr>
          <a:xfrm>
            <a:off x="7316186" y="1369343"/>
            <a:ext cx="2272147" cy="1282535"/>
          </a:xfrm>
          <a:prstGeom prst="rect">
            <a:avLst/>
          </a:prstGeom>
          <a:solidFill>
            <a:schemeClr val="accent1"/>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Council</a:t>
            </a:r>
          </a:p>
        </p:txBody>
      </p:sp>
      <p:sp>
        <p:nvSpPr>
          <p:cNvPr id="6" name="Rectangle 5">
            <a:extLst>
              <a:ext uri="{FF2B5EF4-FFF2-40B4-BE49-F238E27FC236}">
                <a16:creationId xmlns:a16="http://schemas.microsoft.com/office/drawing/2014/main" id="{4650D626-5D4C-46F1-BF81-3040E51DA0BE}"/>
              </a:ext>
            </a:extLst>
          </p:cNvPr>
          <p:cNvSpPr/>
          <p:nvPr/>
        </p:nvSpPr>
        <p:spPr>
          <a:xfrm>
            <a:off x="9721927" y="1369343"/>
            <a:ext cx="2272147" cy="1282535"/>
          </a:xfrm>
          <a:prstGeom prst="rect">
            <a:avLst/>
          </a:prstGeom>
          <a:solidFill>
            <a:schemeClr val="accent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Harrow’s Primary Care Networks</a:t>
            </a:r>
          </a:p>
        </p:txBody>
      </p:sp>
      <p:sp>
        <p:nvSpPr>
          <p:cNvPr id="7" name="Rectangle 6">
            <a:extLst>
              <a:ext uri="{FF2B5EF4-FFF2-40B4-BE49-F238E27FC236}">
                <a16:creationId xmlns:a16="http://schemas.microsoft.com/office/drawing/2014/main" id="{664CC324-C5A9-4DDD-A95A-FA08C41977B1}"/>
              </a:ext>
            </a:extLst>
          </p:cNvPr>
          <p:cNvSpPr/>
          <p:nvPr/>
        </p:nvSpPr>
        <p:spPr>
          <a:xfrm>
            <a:off x="9721927" y="2938553"/>
            <a:ext cx="2272147" cy="1282535"/>
          </a:xfrm>
          <a:prstGeom prst="rect">
            <a:avLst/>
          </a:prstGeom>
          <a:solidFill>
            <a:schemeClr val="accent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London North West University Healthcare </a:t>
            </a:r>
          </a:p>
        </p:txBody>
      </p:sp>
      <p:sp>
        <p:nvSpPr>
          <p:cNvPr id="8" name="Rectangle 7">
            <a:extLst>
              <a:ext uri="{FF2B5EF4-FFF2-40B4-BE49-F238E27FC236}">
                <a16:creationId xmlns:a16="http://schemas.microsoft.com/office/drawing/2014/main" id="{6D84FADB-18F6-40DA-8B80-E80E63F4C32E}"/>
              </a:ext>
            </a:extLst>
          </p:cNvPr>
          <p:cNvSpPr/>
          <p:nvPr/>
        </p:nvSpPr>
        <p:spPr>
          <a:xfrm>
            <a:off x="4910445" y="2938553"/>
            <a:ext cx="2272147" cy="1282535"/>
          </a:xfrm>
          <a:prstGeom prst="rect">
            <a:avLst/>
          </a:prstGeom>
          <a:solidFill>
            <a:schemeClr val="accent4"/>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London Community Healthcare NHS Trust</a:t>
            </a:r>
          </a:p>
        </p:txBody>
      </p:sp>
      <p:sp>
        <p:nvSpPr>
          <p:cNvPr id="9" name="Rectangle 8">
            <a:extLst>
              <a:ext uri="{FF2B5EF4-FFF2-40B4-BE49-F238E27FC236}">
                <a16:creationId xmlns:a16="http://schemas.microsoft.com/office/drawing/2014/main" id="{31B47BDD-979B-45BD-AAD4-F416C9082CC1}"/>
              </a:ext>
            </a:extLst>
          </p:cNvPr>
          <p:cNvSpPr/>
          <p:nvPr/>
        </p:nvSpPr>
        <p:spPr>
          <a:xfrm>
            <a:off x="7316186" y="2938553"/>
            <a:ext cx="2272147" cy="1282535"/>
          </a:xfrm>
          <a:prstGeom prst="rect">
            <a:avLst/>
          </a:prstGeom>
          <a:solidFill>
            <a:schemeClr val="accent2"/>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NHS Central and North West London NHS Foundation Trust</a:t>
            </a:r>
          </a:p>
        </p:txBody>
      </p:sp>
      <p:sp>
        <p:nvSpPr>
          <p:cNvPr id="10" name="Rectangle 9">
            <a:extLst>
              <a:ext uri="{FF2B5EF4-FFF2-40B4-BE49-F238E27FC236}">
                <a16:creationId xmlns:a16="http://schemas.microsoft.com/office/drawing/2014/main" id="{7688BDD1-1897-4562-8BE9-AA7A6D579875}"/>
              </a:ext>
            </a:extLst>
          </p:cNvPr>
          <p:cNvSpPr/>
          <p:nvPr/>
        </p:nvSpPr>
        <p:spPr>
          <a:xfrm>
            <a:off x="9721927" y="4607627"/>
            <a:ext cx="2272147" cy="1282535"/>
          </a:xfrm>
          <a:prstGeom prst="rect">
            <a:avLst/>
          </a:prstGeom>
          <a:solidFill>
            <a:schemeClr val="accent4"/>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St Luke’s Hospice</a:t>
            </a:r>
          </a:p>
        </p:txBody>
      </p:sp>
      <p:sp>
        <p:nvSpPr>
          <p:cNvPr id="11" name="Rectangle 10">
            <a:extLst>
              <a:ext uri="{FF2B5EF4-FFF2-40B4-BE49-F238E27FC236}">
                <a16:creationId xmlns:a16="http://schemas.microsoft.com/office/drawing/2014/main" id="{2C304067-EE3E-4E2A-91A7-96A189D1DF50}"/>
              </a:ext>
            </a:extLst>
          </p:cNvPr>
          <p:cNvSpPr/>
          <p:nvPr/>
        </p:nvSpPr>
        <p:spPr>
          <a:xfrm>
            <a:off x="4910445" y="4581128"/>
            <a:ext cx="2272147" cy="1282535"/>
          </a:xfrm>
          <a:prstGeom prst="rect">
            <a:avLst/>
          </a:prstGeom>
          <a:solidFill>
            <a:schemeClr val="accent1"/>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Together</a:t>
            </a:r>
          </a:p>
        </p:txBody>
      </p:sp>
      <p:sp>
        <p:nvSpPr>
          <p:cNvPr id="12" name="Rectangle 11">
            <a:extLst>
              <a:ext uri="{FF2B5EF4-FFF2-40B4-BE49-F238E27FC236}">
                <a16:creationId xmlns:a16="http://schemas.microsoft.com/office/drawing/2014/main" id="{CFA33E09-A125-48BE-84F0-4C3E787AC619}"/>
              </a:ext>
            </a:extLst>
          </p:cNvPr>
          <p:cNvSpPr/>
          <p:nvPr/>
        </p:nvSpPr>
        <p:spPr>
          <a:xfrm>
            <a:off x="7316186" y="4595751"/>
            <a:ext cx="2272147" cy="1282535"/>
          </a:xfrm>
          <a:prstGeom prst="rect">
            <a:avLst/>
          </a:prstGeom>
          <a:solidFill>
            <a:schemeClr val="accent3"/>
          </a:solidFill>
          <a:ln w="9525" cap="rnd" cmpd="sng" algn="ctr">
            <a:solidFill>
              <a:schemeClr val="tx2"/>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FFFFFF"/>
                </a:solidFill>
                <a:latin typeface="Arial" panose="020B0604020202020204" pitchFamily="34" charset="0"/>
                <a:cs typeface="Arial" panose="020B0604020202020204" pitchFamily="34" charset="0"/>
              </a:rPr>
              <a:t>Harrow Health Community Interest Company</a:t>
            </a:r>
          </a:p>
        </p:txBody>
      </p:sp>
      <p:sp>
        <p:nvSpPr>
          <p:cNvPr id="13" name="TextBox 12">
            <a:extLst>
              <a:ext uri="{FF2B5EF4-FFF2-40B4-BE49-F238E27FC236}">
                <a16:creationId xmlns:a16="http://schemas.microsoft.com/office/drawing/2014/main" id="{E4151BC2-0420-4E76-88F6-3D7C6432C1A6}"/>
              </a:ext>
            </a:extLst>
          </p:cNvPr>
          <p:cNvSpPr txBox="1"/>
          <p:nvPr/>
        </p:nvSpPr>
        <p:spPr>
          <a:xfrm>
            <a:off x="83127" y="1409131"/>
            <a:ext cx="4693724" cy="4540149"/>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Harrow Borough Based Partnership brings </a:t>
            </a:r>
          </a:p>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together our NHS organisations, Harrow Council, </a:t>
            </a:r>
          </a:p>
          <a:p>
            <a:pPr marL="0" marR="0" lvl="0" indent="0" algn="ctr" defTabSz="914400" rtl="0" eaLnBrk="1" fontAlgn="auto" latinLnBrk="0" hangingPunct="1">
              <a:lnSpc>
                <a:spcPct val="114000"/>
              </a:lnSpc>
              <a:spcBef>
                <a:spcPts val="0"/>
              </a:spcBef>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our GPs, and local Voluntary &amp; Community Sector.  </a:t>
            </a:r>
          </a:p>
          <a:p>
            <a:pPr marL="0" marR="0" lvl="0" indent="0" algn="ctr" defTabSz="914400" rtl="0" eaLnBrk="1" fontAlgn="auto" latinLnBrk="0" hangingPunct="1">
              <a:lnSpc>
                <a:spcPct val="114000"/>
              </a:lnSpc>
              <a:spcBef>
                <a:spcPts val="0"/>
              </a:spcBef>
              <a:buClrTx/>
              <a:buSzTx/>
              <a:buFontTx/>
              <a:buNone/>
              <a:tabLst/>
              <a:defRPr/>
            </a:pPr>
            <a:endParaRPr kumimoji="0" lang="en-GB" sz="2000" b="1" i="0" u="none" strike="noStrike" kern="1200" cap="none" spc="0" normalizeH="0" baseline="0" noProof="0" dirty="0">
              <a:ln>
                <a:noFill/>
              </a:ln>
              <a:solidFill>
                <a:srgbClr val="853E9A"/>
              </a:solidFill>
              <a:effectLst/>
              <a:uLnTx/>
              <a:uFillTx/>
              <a:latin typeface="Arial"/>
            </a:endParaRP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We strive to support each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other </a:t>
            </a:r>
            <a:r>
              <a:rPr lang="en-GB" sz="2000" b="1" dirty="0">
                <a:solidFill>
                  <a:srgbClr val="853E9A"/>
                </a:solidFill>
                <a:latin typeface="Arial"/>
              </a:rPr>
              <a:t>and our communities </a:t>
            </a:r>
            <a:r>
              <a:rPr kumimoji="0" lang="en-GB" sz="2000" b="1" i="0" u="none" strike="noStrike" kern="1200" cap="none" spc="0" normalizeH="0" baseline="0" noProof="0" dirty="0">
                <a:ln>
                  <a:noFill/>
                </a:ln>
                <a:solidFill>
                  <a:srgbClr val="853E9A"/>
                </a:solidFill>
                <a:effectLst/>
                <a:uLnTx/>
                <a:uFillTx/>
                <a:latin typeface="Arial"/>
              </a:rPr>
              <a:t>as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equal partners focussing </a:t>
            </a:r>
            <a:r>
              <a:rPr lang="en-GB" sz="2000" b="1" dirty="0">
                <a:solidFill>
                  <a:srgbClr val="853E9A"/>
                </a:solidFill>
                <a:latin typeface="Arial"/>
              </a:rPr>
              <a:t>o</a:t>
            </a:r>
            <a:r>
              <a:rPr kumimoji="0" lang="en-GB" sz="2000" b="1" i="0" u="none" strike="noStrike" kern="1200" cap="none" spc="0" normalizeH="0" baseline="0" noProof="0" dirty="0">
                <a:ln>
                  <a:noFill/>
                </a:ln>
                <a:solidFill>
                  <a:srgbClr val="853E9A"/>
                </a:solidFill>
                <a:effectLst/>
                <a:uLnTx/>
                <a:uFillTx/>
                <a:latin typeface="Arial"/>
              </a:rPr>
              <a:t>n </a:t>
            </a:r>
          </a:p>
          <a:p>
            <a:pPr marL="0" marR="0" lvl="0" indent="0" algn="ctr" defTabSz="914400" rtl="0" eaLnBrk="1" fontAlgn="auto" latinLnBrk="0" hangingPunct="1">
              <a:lnSpc>
                <a:spcPct val="114000"/>
              </a:lnSpc>
              <a:buClrTx/>
              <a:buSzTx/>
              <a:buFontTx/>
              <a:buNone/>
              <a:tabLst/>
              <a:defRPr/>
            </a:pPr>
            <a:r>
              <a:rPr kumimoji="0" lang="en-GB" sz="2000" b="1" i="0" u="none" strike="noStrike" kern="1200" cap="none" spc="0" normalizeH="0" baseline="0" noProof="0" dirty="0">
                <a:ln>
                  <a:noFill/>
                </a:ln>
                <a:solidFill>
                  <a:srgbClr val="853E9A"/>
                </a:solidFill>
                <a:effectLst/>
                <a:uLnTx/>
                <a:uFillTx/>
                <a:latin typeface="Arial"/>
              </a:rPr>
              <a:t>better health and wellbeing for all.</a:t>
            </a:r>
            <a:endParaRPr kumimoji="0" lang="en-GB" sz="2000" b="0" i="0" u="none" strike="noStrike" kern="1200" cap="none" spc="0" normalizeH="0" baseline="0" noProof="0" dirty="0">
              <a:ln>
                <a:noFill/>
              </a:ln>
              <a:solidFill>
                <a:srgbClr val="853E9A"/>
              </a:solidFill>
              <a:effectLst/>
              <a:uLnTx/>
              <a:uFillTx/>
              <a:latin typeface="Arial"/>
            </a:endParaRPr>
          </a:p>
        </p:txBody>
      </p:sp>
    </p:spTree>
    <p:extLst>
      <p:ext uri="{BB962C8B-B14F-4D97-AF65-F5344CB8AC3E}">
        <p14:creationId xmlns:p14="http://schemas.microsoft.com/office/powerpoint/2010/main" val="3526934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11BA0B-1C8B-4AB7-981B-773404E1D76B}"/>
              </a:ext>
            </a:extLst>
          </p:cNvPr>
          <p:cNvSpPr>
            <a:spLocks noGrp="1"/>
          </p:cNvSpPr>
          <p:nvPr>
            <p:ph idx="1"/>
          </p:nvPr>
        </p:nvSpPr>
        <p:spPr/>
        <p:txBody>
          <a:bodyPr/>
          <a:lstStyle/>
          <a:p>
            <a:pPr marL="0" indent="0">
              <a:buNone/>
            </a:pPr>
            <a:endParaRPr lang="en-GB" dirty="0"/>
          </a:p>
          <a:p>
            <a:pPr marL="0" indent="0">
              <a:buNone/>
            </a:pPr>
            <a:endParaRPr lang="en-GB" dirty="0"/>
          </a:p>
        </p:txBody>
      </p:sp>
      <p:sp>
        <p:nvSpPr>
          <p:cNvPr id="3" name="Slide Number Placeholder 2">
            <a:extLst>
              <a:ext uri="{FF2B5EF4-FFF2-40B4-BE49-F238E27FC236}">
                <a16:creationId xmlns:a16="http://schemas.microsoft.com/office/drawing/2014/main" id="{F9B8F1D3-50C0-40B6-95C6-06A8A52C861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76F84FA-B8EB-462F-97BA-032CB76B4E3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5D59AD8-A39E-4ED9-8DCD-F284AD78D69F}"/>
              </a:ext>
            </a:extLst>
          </p:cNvPr>
          <p:cNvSpPr>
            <a:spLocks noGrp="1"/>
          </p:cNvSpPr>
          <p:nvPr>
            <p:ph type="title"/>
          </p:nvPr>
        </p:nvSpPr>
        <p:spPr>
          <a:xfrm>
            <a:off x="0" y="18255"/>
            <a:ext cx="10515600" cy="1325563"/>
          </a:xfrm>
        </p:spPr>
        <p:txBody>
          <a:bodyPr>
            <a:normAutofit/>
          </a:bodyPr>
          <a:lstStyle/>
          <a:p>
            <a:r>
              <a:rPr lang="en-GB" sz="3000" b="1" dirty="0"/>
              <a:t>Additional winter schemes</a:t>
            </a:r>
          </a:p>
        </p:txBody>
      </p:sp>
      <p:sp>
        <p:nvSpPr>
          <p:cNvPr id="8" name="TextBox 7"/>
          <p:cNvSpPr txBox="1"/>
          <p:nvPr/>
        </p:nvSpPr>
        <p:spPr>
          <a:xfrm>
            <a:off x="271369" y="1236598"/>
            <a:ext cx="11639882"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are currently working on the basis that all additional winter funding coming into the system is known and we will not be expecting additional funding allocations.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However, if this position changes, acknowledging that funding is likely to be focused on specific pressure areas, priorities for investment for Harrow, based on our evaluation of Winter 22/23, would be: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rPr>
              <a:t>Additional r</a:t>
            </a:r>
            <a:r>
              <a:rPr lang="en-GB" sz="1800" b="0" i="0" u="none" strike="noStrike" baseline="0" dirty="0">
                <a:latin typeface="Arial" panose="020B0604020202020204" pitchFamily="34" charset="0"/>
              </a:rPr>
              <a:t>eablement schemes;</a:t>
            </a:r>
          </a:p>
          <a:p>
            <a:pPr marL="285750" indent="-285750">
              <a:buFont typeface="Arial" panose="020B0604020202020204" pitchFamily="34" charset="0"/>
              <a:buChar char="•"/>
            </a:pPr>
            <a:r>
              <a:rPr lang="en-GB" dirty="0">
                <a:latin typeface="Arial" panose="020B0604020202020204" pitchFamily="34" charset="0"/>
              </a:rPr>
              <a:t>E</a:t>
            </a:r>
            <a:r>
              <a:rPr lang="en-GB" sz="1800" b="0" i="0" u="none" strike="noStrike" baseline="0" dirty="0">
                <a:latin typeface="Arial" panose="020B0604020202020204" pitchFamily="34" charset="0"/>
              </a:rPr>
              <a:t>xpanding the Discharge Support Service, including the addition of handyman services;</a:t>
            </a:r>
          </a:p>
          <a:p>
            <a:pPr marL="285750" indent="-285750">
              <a:buFont typeface="Arial" panose="020B0604020202020204" pitchFamily="34" charset="0"/>
              <a:buChar char="•"/>
            </a:pPr>
            <a:r>
              <a:rPr lang="en-GB" sz="1800" b="0" i="0" u="none" strike="noStrike" baseline="0" dirty="0">
                <a:latin typeface="Arial" panose="020B0604020202020204" pitchFamily="34" charset="0"/>
              </a:rPr>
              <a:t>Home First and Trusted Assessors to support patient flow.</a:t>
            </a:r>
          </a:p>
          <a:p>
            <a:pPr marL="285750" indent="-285750">
              <a:buFont typeface="Arial" panose="020B0604020202020204" pitchFamily="34" charset="0"/>
              <a:buChar char="•"/>
            </a:pPr>
            <a:endParaRPr lang="en-GB" dirty="0">
              <a:solidFill>
                <a:prstClr val="black"/>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163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DE5FC-FDF3-B6CF-CC0A-2DA4A70EEEA7}"/>
              </a:ext>
            </a:extLst>
          </p:cNvPr>
          <p:cNvSpPr>
            <a:spLocks noGrp="1"/>
          </p:cNvSpPr>
          <p:nvPr>
            <p:ph type="title"/>
          </p:nvPr>
        </p:nvSpPr>
        <p:spPr>
          <a:xfrm>
            <a:off x="0" y="18255"/>
            <a:ext cx="12009120" cy="1325563"/>
          </a:xfrm>
        </p:spPr>
        <p:txBody>
          <a:bodyPr>
            <a:normAutofit/>
          </a:bodyPr>
          <a:lstStyle/>
          <a:p>
            <a:r>
              <a:rPr lang="en-GB" sz="3000" b="1" dirty="0"/>
              <a:t>Harrow system risks to the delivery of the winter plan 23/24</a:t>
            </a:r>
          </a:p>
        </p:txBody>
      </p:sp>
      <p:graphicFrame>
        <p:nvGraphicFramePr>
          <p:cNvPr id="4" name="Table 4">
            <a:extLst>
              <a:ext uri="{FF2B5EF4-FFF2-40B4-BE49-F238E27FC236}">
                <a16:creationId xmlns:a16="http://schemas.microsoft.com/office/drawing/2014/main" id="{6DCD74A7-FFE9-2BDE-8433-C0E1EF7BD22E}"/>
              </a:ext>
            </a:extLst>
          </p:cNvPr>
          <p:cNvGraphicFramePr>
            <a:graphicFrameLocks noGrp="1"/>
          </p:cNvGraphicFramePr>
          <p:nvPr>
            <p:ph idx="1"/>
            <p:extLst>
              <p:ext uri="{D42A27DB-BD31-4B8C-83A1-F6EECF244321}">
                <p14:modId xmlns:p14="http://schemas.microsoft.com/office/powerpoint/2010/main" val="4028465608"/>
              </p:ext>
            </p:extLst>
          </p:nvPr>
        </p:nvGraphicFramePr>
        <p:xfrm>
          <a:off x="182880" y="1226183"/>
          <a:ext cx="11826240" cy="4238950"/>
        </p:xfrm>
        <a:graphic>
          <a:graphicData uri="http://schemas.openxmlformats.org/drawingml/2006/table">
            <a:tbl>
              <a:tblPr firstRow="1" bandRow="1">
                <a:tableStyleId>{5C22544A-7EE6-4342-B048-85BDC9FD1C3A}</a:tableStyleId>
              </a:tblPr>
              <a:tblGrid>
                <a:gridCol w="4514650">
                  <a:extLst>
                    <a:ext uri="{9D8B030D-6E8A-4147-A177-3AD203B41FA5}">
                      <a16:colId xmlns:a16="http://schemas.microsoft.com/office/drawing/2014/main" val="892757601"/>
                    </a:ext>
                  </a:extLst>
                </a:gridCol>
                <a:gridCol w="1679593">
                  <a:extLst>
                    <a:ext uri="{9D8B030D-6E8A-4147-A177-3AD203B41FA5}">
                      <a16:colId xmlns:a16="http://schemas.microsoft.com/office/drawing/2014/main" val="3538591632"/>
                    </a:ext>
                  </a:extLst>
                </a:gridCol>
                <a:gridCol w="3552258">
                  <a:extLst>
                    <a:ext uri="{9D8B030D-6E8A-4147-A177-3AD203B41FA5}">
                      <a16:colId xmlns:a16="http://schemas.microsoft.com/office/drawing/2014/main" val="682578705"/>
                    </a:ext>
                  </a:extLst>
                </a:gridCol>
                <a:gridCol w="2079739">
                  <a:extLst>
                    <a:ext uri="{9D8B030D-6E8A-4147-A177-3AD203B41FA5}">
                      <a16:colId xmlns:a16="http://schemas.microsoft.com/office/drawing/2014/main" val="2174554485"/>
                    </a:ext>
                  </a:extLst>
                </a:gridCol>
              </a:tblGrid>
              <a:tr h="434892">
                <a:tc>
                  <a:txBody>
                    <a:bodyPr/>
                    <a:lstStyle/>
                    <a:p>
                      <a:r>
                        <a:rPr lang="en-GB" sz="1400" dirty="0">
                          <a:latin typeface="Arial" panose="020B0604020202020204" pitchFamily="34" charset="0"/>
                          <a:cs typeface="Arial" panose="020B0604020202020204" pitchFamily="34" charset="0"/>
                        </a:rPr>
                        <a:t>Risk</a:t>
                      </a:r>
                    </a:p>
                  </a:txBody>
                  <a:tcPr/>
                </a:tc>
                <a:tc>
                  <a:txBody>
                    <a:bodyPr/>
                    <a:lstStyle/>
                    <a:p>
                      <a:r>
                        <a:rPr lang="en-GB" sz="1400" dirty="0">
                          <a:latin typeface="Arial" panose="020B0604020202020204" pitchFamily="34" charset="0"/>
                          <a:cs typeface="Arial" panose="020B0604020202020204" pitchFamily="34" charset="0"/>
                        </a:rPr>
                        <a:t>Risk Owner</a:t>
                      </a:r>
                    </a:p>
                  </a:txBody>
                  <a:tcPr/>
                </a:tc>
                <a:tc>
                  <a:txBody>
                    <a:bodyPr/>
                    <a:lstStyle/>
                    <a:p>
                      <a:r>
                        <a:rPr lang="en-GB" sz="1400" dirty="0">
                          <a:latin typeface="Arial" panose="020B0604020202020204" pitchFamily="34" charset="0"/>
                          <a:cs typeface="Arial" panose="020B0604020202020204" pitchFamily="34" charset="0"/>
                        </a:rPr>
                        <a:t>Mitigations</a:t>
                      </a:r>
                    </a:p>
                  </a:txBody>
                  <a:tcPr/>
                </a:tc>
                <a:tc>
                  <a:txBody>
                    <a:bodyPr/>
                    <a:lstStyle/>
                    <a:p>
                      <a:r>
                        <a:rPr lang="en-GB" sz="1400" dirty="0">
                          <a:latin typeface="Arial" panose="020B0604020202020204" pitchFamily="34" charset="0"/>
                          <a:cs typeface="Arial" panose="020B0604020202020204" pitchFamily="34" charset="0"/>
                        </a:rPr>
                        <a:t>Date for review</a:t>
                      </a:r>
                    </a:p>
                  </a:txBody>
                  <a:tcPr/>
                </a:tc>
                <a:extLst>
                  <a:ext uri="{0D108BD9-81ED-4DB2-BD59-A6C34878D82A}">
                    <a16:rowId xmlns:a16="http://schemas.microsoft.com/office/drawing/2014/main" val="3165262690"/>
                  </a:ext>
                </a:extLst>
              </a:tr>
              <a:tr h="665710">
                <a:tc>
                  <a:txBody>
                    <a:bodyPr/>
                    <a:lstStyle/>
                    <a:p>
                      <a:r>
                        <a:rPr lang="en-GB" sz="1200" dirty="0">
                          <a:latin typeface="Arial" panose="020B0604020202020204" pitchFamily="34" charset="0"/>
                          <a:cs typeface="Arial" panose="020B0604020202020204" pitchFamily="34" charset="0"/>
                        </a:rPr>
                        <a:t>If CLCH are not commissioned to provide discharge to assess community rehabilitation provision, there is a risk to system flow through increased bed days for medically fit patients.</a:t>
                      </a:r>
                    </a:p>
                  </a:txBody>
                  <a:tcPr/>
                </a:tc>
                <a:tc>
                  <a:txBody>
                    <a:bodyPr/>
                    <a:lstStyle/>
                    <a:p>
                      <a:r>
                        <a:rPr lang="en-GB" sz="1200" dirty="0">
                          <a:latin typeface="Arial" panose="020B0604020202020204" pitchFamily="34" charset="0"/>
                          <a:cs typeface="Arial" panose="020B0604020202020204" pitchFamily="34" charset="0"/>
                        </a:rPr>
                        <a:t>Jane Wheeler and Jackie Allain</a:t>
                      </a:r>
                    </a:p>
                  </a:txBody>
                  <a:tcPr/>
                </a:tc>
                <a:tc>
                  <a:txBody>
                    <a:bodyPr/>
                    <a:lstStyle/>
                    <a:p>
                      <a:r>
                        <a:rPr lang="en-GB" sz="1200" baseline="0" dirty="0">
                          <a:solidFill>
                            <a:schemeClr val="tx1"/>
                          </a:solidFill>
                          <a:latin typeface="Arial" panose="020B0604020202020204" pitchFamily="34" charset="0"/>
                          <a:cs typeface="Arial" panose="020B0604020202020204" pitchFamily="34" charset="0"/>
                        </a:rPr>
                        <a:t>Exploring how this service can be funded non-recurrently this year. Meeting with CLCH/Jane Wheeler soon to work out the details.</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a:solidFill>
                            <a:schemeClr val="tx1"/>
                          </a:solidFill>
                          <a:latin typeface="Arial" panose="020B0604020202020204" pitchFamily="34" charset="0"/>
                          <a:cs typeface="Arial" panose="020B0604020202020204" pitchFamily="34" charset="0"/>
                        </a:rPr>
                        <a:t>September 2023</a:t>
                      </a:r>
                    </a:p>
                  </a:txBody>
                  <a:tcPr/>
                </a:tc>
                <a:extLst>
                  <a:ext uri="{0D108BD9-81ED-4DB2-BD59-A6C34878D82A}">
                    <a16:rowId xmlns:a16="http://schemas.microsoft.com/office/drawing/2014/main" val="1200904144"/>
                  </a:ext>
                </a:extLst>
              </a:tr>
              <a:tr h="1616725">
                <a:tc>
                  <a:txBody>
                    <a:bodyPr/>
                    <a:lstStyle/>
                    <a:p>
                      <a:r>
                        <a:rPr lang="en-GB" sz="1200" dirty="0">
                          <a:solidFill>
                            <a:schemeClr val="tx1"/>
                          </a:solidFill>
                          <a:latin typeface="Arial" panose="020B0604020202020204" pitchFamily="34" charset="0"/>
                          <a:cs typeface="Arial" panose="020B0604020202020204" pitchFamily="34" charset="0"/>
                        </a:rPr>
                        <a:t>If we do not address under-utilisation and delayed discharges of Harrow patients within the rehab beds, particularly at Woodlands Hall, there are financial risks to the system, and potential loss of Harrow provision</a:t>
                      </a:r>
                    </a:p>
                  </a:txBody>
                  <a:tcPr/>
                </a:tc>
                <a:tc>
                  <a:txBody>
                    <a:bodyPr/>
                    <a:lstStyle/>
                    <a:p>
                      <a:r>
                        <a:rPr lang="en-GB" sz="1200" dirty="0">
                          <a:latin typeface="Arial" panose="020B0604020202020204" pitchFamily="34" charset="0"/>
                          <a:cs typeface="Arial" panose="020B0604020202020204" pitchFamily="34" charset="0"/>
                        </a:rPr>
                        <a:t>Melissa </a:t>
                      </a:r>
                      <a:r>
                        <a:rPr lang="en-GB" sz="1200" dirty="0" err="1">
                          <a:latin typeface="Arial" panose="020B0604020202020204" pitchFamily="34" charset="0"/>
                          <a:cs typeface="Arial" panose="020B0604020202020204" pitchFamily="34" charset="0"/>
                        </a:rPr>
                        <a:t>Mellett</a:t>
                      </a:r>
                      <a:r>
                        <a:rPr lang="en-GB" sz="1200" dirty="0">
                          <a:latin typeface="Arial" panose="020B0604020202020204" pitchFamily="34" charset="0"/>
                          <a:cs typeface="Arial" panose="020B0604020202020204" pitchFamily="34" charset="0"/>
                        </a:rPr>
                        <a:t>, Lisa </a:t>
                      </a:r>
                      <a:r>
                        <a:rPr lang="en-GB" sz="1200" dirty="0" err="1">
                          <a:latin typeface="Arial" panose="020B0604020202020204" pitchFamily="34" charset="0"/>
                          <a:cs typeface="Arial" panose="020B0604020202020204" pitchFamily="34" charset="0"/>
                        </a:rPr>
                        <a:t>Henschen,</a:t>
                      </a:r>
                      <a:r>
                        <a:rPr lang="en-GB" sz="1200" dirty="0">
                          <a:latin typeface="Arial" panose="020B0604020202020204" pitchFamily="34" charset="0"/>
                          <a:cs typeface="Arial" panose="020B0604020202020204" pitchFamily="34" charset="0"/>
                        </a:rPr>
                        <a:t> Shaun Riley</a:t>
                      </a:r>
                    </a:p>
                    <a:p>
                      <a:r>
                        <a:rPr lang="en-GB" sz="1200" dirty="0">
                          <a:latin typeface="Arial" panose="020B0604020202020204" pitchFamily="34" charset="0"/>
                          <a:cs typeface="Arial" panose="020B0604020202020204" pitchFamily="34" charset="0"/>
                        </a:rPr>
                        <a:t>Jackie Allain</a:t>
                      </a:r>
                    </a:p>
                  </a:txBody>
                  <a:tcPr/>
                </a:tc>
                <a:tc>
                  <a:txBody>
                    <a:bodyPr/>
                    <a:lstStyle/>
                    <a:p>
                      <a:r>
                        <a:rPr lang="en-GB" sz="1200" dirty="0">
                          <a:latin typeface="Arial" panose="020B0604020202020204" pitchFamily="34" charset="0"/>
                          <a:cs typeface="Arial" panose="020B0604020202020204" pitchFamily="34" charset="0"/>
                        </a:rPr>
                        <a:t>Bi-weekly discharge group being established.</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Potential to increase scope of discharge hub to cover P2 beds (through integrated intermediate care team) but discharge hub needs full staffing to achieve.</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Stakeholder briefing to be held with NWL ICB</a:t>
                      </a:r>
                    </a:p>
                  </a:txBody>
                  <a:tcPr/>
                </a:tc>
                <a:tc>
                  <a:txBody>
                    <a:bodyPr/>
                    <a:lstStyle/>
                    <a:p>
                      <a:r>
                        <a:rPr lang="en-GB" sz="1200" dirty="0">
                          <a:latin typeface="Arial" panose="020B0604020202020204" pitchFamily="34" charset="0"/>
                          <a:cs typeface="Arial" panose="020B0604020202020204" pitchFamily="34" charset="0"/>
                        </a:rPr>
                        <a:t>September 2023</a:t>
                      </a:r>
                    </a:p>
                  </a:txBody>
                  <a:tcPr/>
                </a:tc>
                <a:extLst>
                  <a:ext uri="{0D108BD9-81ED-4DB2-BD59-A6C34878D82A}">
                    <a16:rowId xmlns:a16="http://schemas.microsoft.com/office/drawing/2014/main" val="1545046874"/>
                  </a:ext>
                </a:extLst>
              </a:tr>
              <a:tr h="855913">
                <a:tc>
                  <a:txBody>
                    <a:bodyPr/>
                    <a:lstStyle/>
                    <a:p>
                      <a:r>
                        <a:rPr lang="en-GB" sz="1200" dirty="0">
                          <a:solidFill>
                            <a:schemeClr val="tx1"/>
                          </a:solidFill>
                          <a:latin typeface="Arial" panose="020B0604020202020204" pitchFamily="34" charset="0"/>
                          <a:cs typeface="Arial" panose="020B0604020202020204" pitchFamily="34" charset="0"/>
                        </a:rPr>
                        <a:t>If agreements for managing cross NWL and NCL arrangements for discharge support cannot be made in advance of winter pressures (for Harrow residents registered with Barnet GPs) we risk unnecessary delays at Northwick Park</a:t>
                      </a:r>
                    </a:p>
                  </a:txBody>
                  <a:tcPr/>
                </a:tc>
                <a:tc>
                  <a:txBody>
                    <a:bodyPr/>
                    <a:lstStyle/>
                    <a:p>
                      <a:r>
                        <a:rPr lang="en-GB" sz="1200" dirty="0">
                          <a:latin typeface="Arial" panose="020B0604020202020204" pitchFamily="34" charset="0"/>
                          <a:cs typeface="Arial" panose="020B0604020202020204" pitchFamily="34" charset="0"/>
                        </a:rPr>
                        <a:t>Ian Robinson? </a:t>
                      </a:r>
                    </a:p>
                    <a:p>
                      <a:r>
                        <a:rPr lang="en-GB" sz="1200" dirty="0">
                          <a:latin typeface="Arial" panose="020B0604020202020204" pitchFamily="34" charset="0"/>
                          <a:cs typeface="Arial" panose="020B0604020202020204" pitchFamily="34" charset="0"/>
                        </a:rPr>
                        <a:t>Senel Arkut</a:t>
                      </a:r>
                    </a:p>
                  </a:txBody>
                  <a:tcPr/>
                </a:tc>
                <a:tc>
                  <a:txBody>
                    <a:bodyPr/>
                    <a:lstStyle/>
                    <a:p>
                      <a:r>
                        <a:rPr lang="en-GB" sz="1200" dirty="0">
                          <a:latin typeface="Arial" panose="020B0604020202020204" pitchFamily="34" charset="0"/>
                          <a:cs typeface="Arial" panose="020B0604020202020204" pitchFamily="34" charset="0"/>
                        </a:rPr>
                        <a:t>TBC</a:t>
                      </a:r>
                    </a:p>
                  </a:txBody>
                  <a:tcPr/>
                </a:tc>
                <a:tc>
                  <a:txBody>
                    <a:bodyPr/>
                    <a:lstStyle/>
                    <a:p>
                      <a:r>
                        <a:rPr lang="en-GB" sz="1200" dirty="0">
                          <a:latin typeface="Arial" panose="020B0604020202020204" pitchFamily="34" charset="0"/>
                          <a:cs typeface="Arial" panose="020B0604020202020204" pitchFamily="34" charset="0"/>
                        </a:rPr>
                        <a:t>TBC</a:t>
                      </a:r>
                    </a:p>
                  </a:txBody>
                  <a:tcPr/>
                </a:tc>
                <a:extLst>
                  <a:ext uri="{0D108BD9-81ED-4DB2-BD59-A6C34878D82A}">
                    <a16:rowId xmlns:a16="http://schemas.microsoft.com/office/drawing/2014/main" val="2449428773"/>
                  </a:ext>
                </a:extLst>
              </a:tr>
              <a:tr h="665710">
                <a:tc>
                  <a:txBody>
                    <a:bodyPr/>
                    <a:lstStyle/>
                    <a:p>
                      <a:r>
                        <a:rPr lang="en-GB" sz="1200" dirty="0">
                          <a:solidFill>
                            <a:schemeClr val="tx1"/>
                          </a:solidFill>
                          <a:latin typeface="Arial" panose="020B0604020202020204" pitchFamily="34" charset="0"/>
                          <a:cs typeface="Arial" panose="020B0604020202020204" pitchFamily="34" charset="0"/>
                        </a:rPr>
                        <a:t>If we are unable to secure a stoma care pathway for Harrow residents, we risk hospital delays</a:t>
                      </a:r>
                    </a:p>
                  </a:txBody>
                  <a:tcPr/>
                </a:tc>
                <a:tc>
                  <a:txBody>
                    <a:bodyPr/>
                    <a:lstStyle/>
                    <a:p>
                      <a:r>
                        <a:rPr lang="en-GB" sz="1200" dirty="0">
                          <a:latin typeface="Arial" panose="020B0604020202020204" pitchFamily="34" charset="0"/>
                          <a:cs typeface="Arial" panose="020B0604020202020204" pitchFamily="34" charset="0"/>
                        </a:rPr>
                        <a:t>ICB (TBD)</a:t>
                      </a:r>
                    </a:p>
                    <a:p>
                      <a:r>
                        <a:rPr lang="en-GB" sz="1200" dirty="0">
                          <a:latin typeface="Arial" panose="020B0604020202020204" pitchFamily="34" charset="0"/>
                          <a:cs typeface="Arial" panose="020B0604020202020204" pitchFamily="34" charset="0"/>
                        </a:rPr>
                        <a:t>Senel Arkut</a:t>
                      </a:r>
                    </a:p>
                  </a:txBody>
                  <a:tcPr/>
                </a:tc>
                <a:tc>
                  <a:txBody>
                    <a:bodyPr/>
                    <a:lstStyle/>
                    <a:p>
                      <a:r>
                        <a:rPr lang="en-GB" sz="1200" dirty="0">
                          <a:latin typeface="Arial" panose="020B0604020202020204" pitchFamily="34" charset="0"/>
                          <a:cs typeface="Arial" panose="020B0604020202020204" pitchFamily="34" charset="0"/>
                        </a:rPr>
                        <a:t>Explore with other London Boroughs how they are working with care providers to deliver stoma care</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3423648763"/>
                  </a:ext>
                </a:extLst>
              </a:tr>
            </a:tbl>
          </a:graphicData>
        </a:graphic>
      </p:graphicFrame>
    </p:spTree>
    <p:extLst>
      <p:ext uri="{BB962C8B-B14F-4D97-AF65-F5344CB8AC3E}">
        <p14:creationId xmlns:p14="http://schemas.microsoft.com/office/powerpoint/2010/main" val="1604876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1E73-2A6F-2F85-0E8F-04AC67D8B662}"/>
              </a:ext>
            </a:extLst>
          </p:cNvPr>
          <p:cNvSpPr>
            <a:spLocks noGrp="1"/>
          </p:cNvSpPr>
          <p:nvPr>
            <p:ph type="title"/>
          </p:nvPr>
        </p:nvSpPr>
        <p:spPr>
          <a:xfrm>
            <a:off x="0" y="0"/>
            <a:ext cx="10515600" cy="1325563"/>
          </a:xfrm>
        </p:spPr>
        <p:txBody>
          <a:bodyPr/>
          <a:lstStyle/>
          <a:p>
            <a:r>
              <a:rPr lang="en-GB" dirty="0"/>
              <a:t>Action Plan</a:t>
            </a:r>
          </a:p>
        </p:txBody>
      </p:sp>
      <p:graphicFrame>
        <p:nvGraphicFramePr>
          <p:cNvPr id="5" name="Content Placeholder 4">
            <a:extLst>
              <a:ext uri="{FF2B5EF4-FFF2-40B4-BE49-F238E27FC236}">
                <a16:creationId xmlns:a16="http://schemas.microsoft.com/office/drawing/2014/main" id="{9A8024E9-2E17-D403-E8C7-FEAA37180711}"/>
              </a:ext>
            </a:extLst>
          </p:cNvPr>
          <p:cNvGraphicFramePr>
            <a:graphicFrameLocks noGrp="1"/>
          </p:cNvGraphicFramePr>
          <p:nvPr>
            <p:ph idx="1"/>
            <p:extLst>
              <p:ext uri="{D42A27DB-BD31-4B8C-83A1-F6EECF244321}">
                <p14:modId xmlns:p14="http://schemas.microsoft.com/office/powerpoint/2010/main" val="778751697"/>
              </p:ext>
            </p:extLst>
          </p:nvPr>
        </p:nvGraphicFramePr>
        <p:xfrm>
          <a:off x="182880" y="1226183"/>
          <a:ext cx="11780519" cy="4677237"/>
        </p:xfrm>
        <a:graphic>
          <a:graphicData uri="http://schemas.openxmlformats.org/drawingml/2006/table">
            <a:tbl>
              <a:tblPr firstRow="1" bandRow="1">
                <a:tableStyleId>{5C22544A-7EE6-4342-B048-85BDC9FD1C3A}</a:tableStyleId>
              </a:tblPr>
              <a:tblGrid>
                <a:gridCol w="5456822">
                  <a:extLst>
                    <a:ext uri="{9D8B030D-6E8A-4147-A177-3AD203B41FA5}">
                      <a16:colId xmlns:a16="http://schemas.microsoft.com/office/drawing/2014/main" val="892757601"/>
                    </a:ext>
                  </a:extLst>
                </a:gridCol>
                <a:gridCol w="3221521">
                  <a:extLst>
                    <a:ext uri="{9D8B030D-6E8A-4147-A177-3AD203B41FA5}">
                      <a16:colId xmlns:a16="http://schemas.microsoft.com/office/drawing/2014/main" val="3538591632"/>
                    </a:ext>
                  </a:extLst>
                </a:gridCol>
                <a:gridCol w="3102176">
                  <a:extLst>
                    <a:ext uri="{9D8B030D-6E8A-4147-A177-3AD203B41FA5}">
                      <a16:colId xmlns:a16="http://schemas.microsoft.com/office/drawing/2014/main" val="2493650676"/>
                    </a:ext>
                  </a:extLst>
                </a:gridCol>
              </a:tblGrid>
              <a:tr h="434892">
                <a:tc>
                  <a:txBody>
                    <a:bodyPr/>
                    <a:lstStyle/>
                    <a:p>
                      <a:r>
                        <a:rPr lang="en-GB" sz="1400" dirty="0">
                          <a:latin typeface="Arial" panose="020B0604020202020204" pitchFamily="34" charset="0"/>
                          <a:cs typeface="Arial" panose="020B0604020202020204" pitchFamily="34" charset="0"/>
                        </a:rPr>
                        <a:t>Action</a:t>
                      </a:r>
                    </a:p>
                  </a:txBody>
                  <a:tcPr/>
                </a:tc>
                <a:tc>
                  <a:txBody>
                    <a:bodyPr/>
                    <a:lstStyle/>
                    <a:p>
                      <a:r>
                        <a:rPr lang="en-GB" sz="1400" dirty="0">
                          <a:latin typeface="Arial" panose="020B0604020202020204" pitchFamily="34" charset="0"/>
                          <a:cs typeface="Arial" panose="020B0604020202020204" pitchFamily="34" charset="0"/>
                        </a:rPr>
                        <a:t>Lead</a:t>
                      </a:r>
                    </a:p>
                  </a:txBody>
                  <a:tcPr/>
                </a:tc>
                <a:tc>
                  <a:txBody>
                    <a:bodyPr/>
                    <a:lstStyle/>
                    <a:p>
                      <a:r>
                        <a:rPr lang="en-GB" sz="1400" dirty="0">
                          <a:latin typeface="Arial" panose="020B0604020202020204" pitchFamily="34" charset="0"/>
                          <a:cs typeface="Arial" panose="020B0604020202020204" pitchFamily="34" charset="0"/>
                        </a:rPr>
                        <a:t>Delivery date</a:t>
                      </a:r>
                    </a:p>
                  </a:txBody>
                  <a:tcPr/>
                </a:tc>
                <a:extLst>
                  <a:ext uri="{0D108BD9-81ED-4DB2-BD59-A6C34878D82A}">
                    <a16:rowId xmlns:a16="http://schemas.microsoft.com/office/drawing/2014/main" val="3165262690"/>
                  </a:ext>
                </a:extLst>
              </a:tr>
              <a:tr h="310600">
                <a:tc gridSpan="3">
                  <a:txBody>
                    <a:bodyPr/>
                    <a:lstStyle/>
                    <a:p>
                      <a:r>
                        <a:rPr lang="en-GB" sz="1200" b="1" dirty="0">
                          <a:solidFill>
                            <a:schemeClr val="bg1"/>
                          </a:solidFill>
                          <a:latin typeface="Arial" panose="020B0604020202020204" pitchFamily="34" charset="0"/>
                          <a:cs typeface="Arial" panose="020B0604020202020204" pitchFamily="34" charset="0"/>
                        </a:rPr>
                        <a:t>Domain: interface</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tc>
                <a:tc hMerge="1">
                  <a:txBody>
                    <a:bodyPr/>
                    <a:lstStyle/>
                    <a:p>
                      <a:endParaRPr lang="en-GB"/>
                    </a:p>
                  </a:txBody>
                  <a:tcPr/>
                </a:tc>
                <a:extLst>
                  <a:ext uri="{0D108BD9-81ED-4DB2-BD59-A6C34878D82A}">
                    <a16:rowId xmlns:a16="http://schemas.microsoft.com/office/drawing/2014/main" val="632824247"/>
                  </a:ext>
                </a:extLst>
              </a:tr>
              <a:tr h="502140">
                <a:tc>
                  <a:txBody>
                    <a:bodyPr/>
                    <a:lstStyle/>
                    <a:p>
                      <a:r>
                        <a:rPr lang="en-GB" sz="1200" dirty="0">
                          <a:latin typeface="Arial" panose="020B0604020202020204" pitchFamily="34" charset="0"/>
                          <a:cs typeface="Arial" panose="020B0604020202020204" pitchFamily="34" charset="0"/>
                        </a:rPr>
                        <a:t>Update contact list and by-pass numbers for Harrow GPs.  Share widely across acute and community providers</a:t>
                      </a:r>
                    </a:p>
                  </a:txBody>
                  <a:tcPr/>
                </a:tc>
                <a:tc>
                  <a:txBody>
                    <a:bodyPr/>
                    <a:lstStyle/>
                    <a:p>
                      <a:r>
                        <a:rPr lang="en-GB" sz="1200" dirty="0">
                          <a:latin typeface="Arial" panose="020B0604020202020204" pitchFamily="34" charset="0"/>
                          <a:cs typeface="Arial" panose="020B0604020202020204" pitchFamily="34" charset="0"/>
                        </a:rPr>
                        <a:t>Rahul </a:t>
                      </a:r>
                      <a:r>
                        <a:rPr lang="en-GB" sz="1200" dirty="0" err="1">
                          <a:latin typeface="Arial" panose="020B0604020202020204" pitchFamily="34" charset="0"/>
                          <a:cs typeface="Arial" panose="020B0604020202020204" pitchFamily="34" charset="0"/>
                        </a:rPr>
                        <a:t>Bhagvat</a:t>
                      </a:r>
                      <a:endParaRPr lang="en-GB" sz="1200" dirty="0">
                        <a:latin typeface="Arial" panose="020B0604020202020204" pitchFamily="34" charset="0"/>
                        <a:cs typeface="Arial" panose="020B0604020202020204" pitchFamily="34" charset="0"/>
                      </a:endParaRPr>
                    </a:p>
                  </a:txBody>
                  <a:tcPr/>
                </a:tc>
                <a:tc>
                  <a:txBody>
                    <a:bodyPr/>
                    <a:lstStyle/>
                    <a:p>
                      <a:r>
                        <a:rPr lang="en-GB" sz="1200" dirty="0">
                          <a:solidFill>
                            <a:schemeClr val="tx1"/>
                          </a:solidFill>
                          <a:latin typeface="Arial" panose="020B0604020202020204" pitchFamily="34" charset="0"/>
                          <a:cs typeface="Arial" panose="020B0604020202020204" pitchFamily="34" charset="0"/>
                        </a:rPr>
                        <a:t>9/10/2023</a:t>
                      </a:r>
                    </a:p>
                  </a:txBody>
                  <a:tcPr/>
                </a:tc>
                <a:extLst>
                  <a:ext uri="{0D108BD9-81ED-4DB2-BD59-A6C34878D82A}">
                    <a16:rowId xmlns:a16="http://schemas.microsoft.com/office/drawing/2014/main" val="1200904144"/>
                  </a:ext>
                </a:extLst>
              </a:tr>
              <a:tr h="493655">
                <a:tc>
                  <a:txBody>
                    <a:bodyPr/>
                    <a:lstStyle/>
                    <a:p>
                      <a:r>
                        <a:rPr lang="en-GB" sz="1200" dirty="0">
                          <a:solidFill>
                            <a:schemeClr val="tx1"/>
                          </a:solidFill>
                          <a:latin typeface="Arial" panose="020B0604020202020204" pitchFamily="34" charset="0"/>
                          <a:cs typeface="Arial" panose="020B0604020202020204" pitchFamily="34" charset="0"/>
                        </a:rPr>
                        <a:t>Update outpatient letter details to include names and telephone numbers of clinical teams</a:t>
                      </a:r>
                    </a:p>
                  </a:txBody>
                  <a:tcPr/>
                </a:tc>
                <a:tc>
                  <a:txBody>
                    <a:bodyPr/>
                    <a:lstStyle/>
                    <a:p>
                      <a:r>
                        <a:rPr lang="en-GB" sz="1200" dirty="0">
                          <a:latin typeface="Arial" panose="020B0604020202020204" pitchFamily="34" charset="0"/>
                          <a:cs typeface="Arial" panose="020B0604020202020204" pitchFamily="34" charset="0"/>
                        </a:rPr>
                        <a:t>TBC</a:t>
                      </a:r>
                    </a:p>
                  </a:txBody>
                  <a:tcPr/>
                </a:tc>
                <a:tc>
                  <a:txBody>
                    <a:bodyPr/>
                    <a:lstStyle/>
                    <a:p>
                      <a:r>
                        <a:rPr lang="en-GB" sz="1200" dirty="0">
                          <a:latin typeface="Arial" panose="020B0604020202020204" pitchFamily="34" charset="0"/>
                          <a:cs typeface="Arial" panose="020B0604020202020204" pitchFamily="34" charset="0"/>
                        </a:rPr>
                        <a:t>TBC</a:t>
                      </a:r>
                    </a:p>
                  </a:txBody>
                  <a:tcPr/>
                </a:tc>
                <a:extLst>
                  <a:ext uri="{0D108BD9-81ED-4DB2-BD59-A6C34878D82A}">
                    <a16:rowId xmlns:a16="http://schemas.microsoft.com/office/drawing/2014/main" val="1545046874"/>
                  </a:ext>
                </a:extLst>
              </a:tr>
              <a:tr h="556780">
                <a:tc>
                  <a:txBody>
                    <a:bodyPr/>
                    <a:lstStyle/>
                    <a:p>
                      <a:r>
                        <a:rPr lang="en-GB" sz="1200" dirty="0">
                          <a:solidFill>
                            <a:schemeClr val="tx1"/>
                          </a:solidFill>
                          <a:latin typeface="Arial" panose="020B0604020202020204" pitchFamily="34" charset="0"/>
                          <a:cs typeface="Arial" panose="020B0604020202020204" pitchFamily="34" charset="0"/>
                        </a:rPr>
                        <a:t>Ensuring Primary Care are using correct SDEC referral forms</a:t>
                      </a:r>
                    </a:p>
                  </a:txBody>
                  <a:tcPr/>
                </a:tc>
                <a:tc>
                  <a:txBody>
                    <a:bodyPr/>
                    <a:lstStyle/>
                    <a:p>
                      <a:r>
                        <a:rPr lang="en-GB" sz="1200" dirty="0">
                          <a:latin typeface="Arial" panose="020B0604020202020204" pitchFamily="34" charset="0"/>
                          <a:cs typeface="Arial" panose="020B0604020202020204" pitchFamily="34" charset="0"/>
                        </a:rPr>
                        <a:t>Rahul </a:t>
                      </a:r>
                      <a:r>
                        <a:rPr lang="en-GB" sz="1200" dirty="0" err="1">
                          <a:latin typeface="Arial" panose="020B0604020202020204" pitchFamily="34" charset="0"/>
                          <a:cs typeface="Arial" panose="020B0604020202020204" pitchFamily="34" charset="0"/>
                        </a:rPr>
                        <a:t>Bhagvat</a:t>
                      </a:r>
                      <a:endParaRPr lang="en-GB" sz="1200" dirty="0">
                        <a:latin typeface="Arial" panose="020B0604020202020204" pitchFamily="34" charset="0"/>
                        <a:cs typeface="Arial" panose="020B0604020202020204" pitchFamily="34" charset="0"/>
                      </a:endParaRPr>
                    </a:p>
                  </a:txBody>
                  <a:tcPr/>
                </a:tc>
                <a:tc>
                  <a:txBody>
                    <a:bodyPr/>
                    <a:lstStyle/>
                    <a:p>
                      <a:r>
                        <a:rPr lang="en-GB" sz="1200" dirty="0">
                          <a:solidFill>
                            <a:schemeClr val="tx1"/>
                          </a:solidFill>
                          <a:latin typeface="Arial" panose="020B0604020202020204" pitchFamily="34" charset="0"/>
                          <a:cs typeface="Arial" panose="020B0604020202020204" pitchFamily="34" charset="0"/>
                        </a:rPr>
                        <a:t>9/10/2023</a:t>
                      </a:r>
                    </a:p>
                  </a:txBody>
                  <a:tcPr/>
                </a:tc>
                <a:extLst>
                  <a:ext uri="{0D108BD9-81ED-4DB2-BD59-A6C34878D82A}">
                    <a16:rowId xmlns:a16="http://schemas.microsoft.com/office/drawing/2014/main" val="2449428773"/>
                  </a:ext>
                </a:extLst>
              </a:tr>
              <a:tr h="665710">
                <a:tc>
                  <a:txBody>
                    <a:bodyPr/>
                    <a:lstStyle/>
                    <a:p>
                      <a:r>
                        <a:rPr lang="en-GB" sz="1200" dirty="0">
                          <a:solidFill>
                            <a:schemeClr val="tx1"/>
                          </a:solidFill>
                          <a:latin typeface="Arial" panose="020B0604020202020204" pitchFamily="34" charset="0"/>
                          <a:cs typeface="Arial" panose="020B0604020202020204" pitchFamily="34" charset="0"/>
                        </a:rPr>
                        <a:t>System letter to support efficient ways of working to support winter pressures</a:t>
                      </a:r>
                    </a:p>
                  </a:txBody>
                  <a:tcPr/>
                </a:tc>
                <a:tc>
                  <a:txBody>
                    <a:bodyPr/>
                    <a:lstStyle/>
                    <a:p>
                      <a:r>
                        <a:rPr lang="en-GB" sz="1200" dirty="0">
                          <a:latin typeface="Arial" panose="020B0604020202020204" pitchFamily="34" charset="0"/>
                          <a:cs typeface="Arial" panose="020B0604020202020204" pitchFamily="34" charset="0"/>
                        </a:rPr>
                        <a:t>Radhika </a:t>
                      </a:r>
                      <a:r>
                        <a:rPr lang="en-GB" sz="1200" dirty="0" err="1">
                          <a:latin typeface="Arial" panose="020B0604020202020204" pitchFamily="34" charset="0"/>
                          <a:cs typeface="Arial" panose="020B0604020202020204" pitchFamily="34" charset="0"/>
                        </a:rPr>
                        <a:t>Balu</a:t>
                      </a:r>
                      <a:r>
                        <a:rPr lang="en-GB" sz="1200" dirty="0">
                          <a:latin typeface="Arial" panose="020B0604020202020204" pitchFamily="34" charset="0"/>
                          <a:cs typeface="Arial" panose="020B0604020202020204" pitchFamily="34" charset="0"/>
                        </a:rPr>
                        <a:t> and Jon Baker</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3423648763"/>
                  </a:ext>
                </a:extLst>
              </a:tr>
              <a:tr h="3820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Arial" panose="020B0604020202020204" pitchFamily="34" charset="0"/>
                          <a:cs typeface="Arial" panose="020B0604020202020204" pitchFamily="34" charset="0"/>
                        </a:rPr>
                        <a:t>Domain: data and escalation</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1941934740"/>
                  </a:ext>
                </a:extLst>
              </a:tr>
              <a:tr h="665710">
                <a:tc>
                  <a:txBody>
                    <a:bodyPr/>
                    <a:lstStyle/>
                    <a:p>
                      <a:r>
                        <a:rPr lang="en-GB" sz="1200" dirty="0">
                          <a:solidFill>
                            <a:schemeClr val="tx1"/>
                          </a:solidFill>
                          <a:latin typeface="Arial" panose="020B0604020202020204" pitchFamily="34" charset="0"/>
                          <a:cs typeface="Arial" panose="020B0604020202020204" pitchFamily="34" charset="0"/>
                        </a:rPr>
                        <a:t>Implement local escalation processes for discharge delays as described in the winter plan</a:t>
                      </a:r>
                    </a:p>
                  </a:txBody>
                  <a:tcPr/>
                </a:tc>
                <a:tc>
                  <a:txBody>
                    <a:bodyPr/>
                    <a:lstStyle/>
                    <a:p>
                      <a:r>
                        <a:rPr lang="en-GB" sz="1200" dirty="0">
                          <a:latin typeface="Arial" panose="020B0604020202020204" pitchFamily="34" charset="0"/>
                          <a:cs typeface="Arial" panose="020B0604020202020204" pitchFamily="34" charset="0"/>
                        </a:rPr>
                        <a:t>Natasha Harmsworth-Blythe, Shaun Riley, Santokh Dalal, Senel Arkut, Lisa Henschen</a:t>
                      </a:r>
                    </a:p>
                  </a:txBody>
                  <a:tcPr/>
                </a:tc>
                <a:tc>
                  <a:txBody>
                    <a:bodyPr/>
                    <a:lstStyle/>
                    <a:p>
                      <a:r>
                        <a:rPr lang="en-GB" sz="1200" dirty="0">
                          <a:latin typeface="Arial" panose="020B0604020202020204" pitchFamily="34" charset="0"/>
                          <a:cs typeface="Arial" panose="020B0604020202020204" pitchFamily="34" charset="0"/>
                        </a:rPr>
                        <a:t>9/10/2023</a:t>
                      </a:r>
                    </a:p>
                  </a:txBody>
                  <a:tcPr/>
                </a:tc>
                <a:extLst>
                  <a:ext uri="{0D108BD9-81ED-4DB2-BD59-A6C34878D82A}">
                    <a16:rowId xmlns:a16="http://schemas.microsoft.com/office/drawing/2014/main" val="472692337"/>
                  </a:ext>
                </a:extLst>
              </a:tr>
              <a:tr h="665710">
                <a:tc>
                  <a:txBody>
                    <a:bodyPr/>
                    <a:lstStyle/>
                    <a:p>
                      <a:r>
                        <a:rPr lang="en-GB" sz="1200" dirty="0">
                          <a:solidFill>
                            <a:schemeClr val="tx1"/>
                          </a:solidFill>
                          <a:latin typeface="Arial" panose="020B0604020202020204" pitchFamily="34" charset="0"/>
                          <a:cs typeface="Arial" panose="020B0604020202020204" pitchFamily="34" charset="0"/>
                        </a:rPr>
                        <a:t>Address any outstanding issues with local data collection for winter performance monitoring</a:t>
                      </a:r>
                    </a:p>
                  </a:txBody>
                  <a:tcPr/>
                </a:tc>
                <a:tc>
                  <a:txBody>
                    <a:bodyPr/>
                    <a:lstStyle/>
                    <a:p>
                      <a:r>
                        <a:rPr lang="en-GB" sz="1200" dirty="0">
                          <a:solidFill>
                            <a:schemeClr val="tx1"/>
                          </a:solidFill>
                          <a:latin typeface="Arial" panose="020B0604020202020204" pitchFamily="34" charset="0"/>
                          <a:cs typeface="Arial" panose="020B0604020202020204" pitchFamily="34" charset="0"/>
                        </a:rPr>
                        <a:t>Bharat </a:t>
                      </a:r>
                      <a:r>
                        <a:rPr lang="en-GB" sz="1200" dirty="0" err="1">
                          <a:solidFill>
                            <a:schemeClr val="tx1"/>
                          </a:solidFill>
                          <a:latin typeface="Arial" panose="020B0604020202020204" pitchFamily="34" charset="0"/>
                          <a:cs typeface="Arial" panose="020B0604020202020204" pitchFamily="34" charset="0"/>
                        </a:rPr>
                        <a:t>Gami</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9/10/2023</a:t>
                      </a:r>
                    </a:p>
                  </a:txBody>
                  <a:tcPr/>
                </a:tc>
                <a:extLst>
                  <a:ext uri="{0D108BD9-81ED-4DB2-BD59-A6C34878D82A}">
                    <a16:rowId xmlns:a16="http://schemas.microsoft.com/office/drawing/2014/main" val="4283355311"/>
                  </a:ext>
                </a:extLst>
              </a:tr>
            </a:tbl>
          </a:graphicData>
        </a:graphic>
      </p:graphicFrame>
    </p:spTree>
    <p:extLst>
      <p:ext uri="{BB962C8B-B14F-4D97-AF65-F5344CB8AC3E}">
        <p14:creationId xmlns:p14="http://schemas.microsoft.com/office/powerpoint/2010/main" val="55451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1E73-2A6F-2F85-0E8F-04AC67D8B662}"/>
              </a:ext>
            </a:extLst>
          </p:cNvPr>
          <p:cNvSpPr>
            <a:spLocks noGrp="1"/>
          </p:cNvSpPr>
          <p:nvPr>
            <p:ph type="title"/>
          </p:nvPr>
        </p:nvSpPr>
        <p:spPr>
          <a:xfrm>
            <a:off x="0" y="0"/>
            <a:ext cx="10515600" cy="1325563"/>
          </a:xfrm>
        </p:spPr>
        <p:txBody>
          <a:bodyPr/>
          <a:lstStyle/>
          <a:p>
            <a:r>
              <a:rPr lang="en-GB" dirty="0"/>
              <a:t>Action Plan</a:t>
            </a:r>
          </a:p>
        </p:txBody>
      </p:sp>
      <p:graphicFrame>
        <p:nvGraphicFramePr>
          <p:cNvPr id="5" name="Content Placeholder 4">
            <a:extLst>
              <a:ext uri="{FF2B5EF4-FFF2-40B4-BE49-F238E27FC236}">
                <a16:creationId xmlns:a16="http://schemas.microsoft.com/office/drawing/2014/main" id="{9A8024E9-2E17-D403-E8C7-FEAA37180711}"/>
              </a:ext>
            </a:extLst>
          </p:cNvPr>
          <p:cNvGraphicFramePr>
            <a:graphicFrameLocks noGrp="1"/>
          </p:cNvGraphicFramePr>
          <p:nvPr>
            <p:ph idx="1"/>
            <p:extLst>
              <p:ext uri="{D42A27DB-BD31-4B8C-83A1-F6EECF244321}">
                <p14:modId xmlns:p14="http://schemas.microsoft.com/office/powerpoint/2010/main" val="1734147424"/>
              </p:ext>
            </p:extLst>
          </p:nvPr>
        </p:nvGraphicFramePr>
        <p:xfrm>
          <a:off x="139065" y="1149983"/>
          <a:ext cx="11913869" cy="3459613"/>
        </p:xfrm>
        <a:graphic>
          <a:graphicData uri="http://schemas.openxmlformats.org/drawingml/2006/table">
            <a:tbl>
              <a:tblPr firstRow="1" bandRow="1">
                <a:tableStyleId>{5C22544A-7EE6-4342-B048-85BDC9FD1C3A}</a:tableStyleId>
              </a:tblPr>
              <a:tblGrid>
                <a:gridCol w="5518591">
                  <a:extLst>
                    <a:ext uri="{9D8B030D-6E8A-4147-A177-3AD203B41FA5}">
                      <a16:colId xmlns:a16="http://schemas.microsoft.com/office/drawing/2014/main" val="892757601"/>
                    </a:ext>
                  </a:extLst>
                </a:gridCol>
                <a:gridCol w="3257987">
                  <a:extLst>
                    <a:ext uri="{9D8B030D-6E8A-4147-A177-3AD203B41FA5}">
                      <a16:colId xmlns:a16="http://schemas.microsoft.com/office/drawing/2014/main" val="3538591632"/>
                    </a:ext>
                  </a:extLst>
                </a:gridCol>
                <a:gridCol w="3137291">
                  <a:extLst>
                    <a:ext uri="{9D8B030D-6E8A-4147-A177-3AD203B41FA5}">
                      <a16:colId xmlns:a16="http://schemas.microsoft.com/office/drawing/2014/main" val="2493650676"/>
                    </a:ext>
                  </a:extLst>
                </a:gridCol>
              </a:tblGrid>
              <a:tr h="390972">
                <a:tc>
                  <a:txBody>
                    <a:bodyPr/>
                    <a:lstStyle/>
                    <a:p>
                      <a:r>
                        <a:rPr lang="en-GB" sz="1400" dirty="0">
                          <a:latin typeface="Arial" panose="020B0604020202020204" pitchFamily="34" charset="0"/>
                          <a:cs typeface="Arial" panose="020B0604020202020204" pitchFamily="34" charset="0"/>
                        </a:rPr>
                        <a:t>Action</a:t>
                      </a:r>
                    </a:p>
                  </a:txBody>
                  <a:tcPr/>
                </a:tc>
                <a:tc>
                  <a:txBody>
                    <a:bodyPr/>
                    <a:lstStyle/>
                    <a:p>
                      <a:r>
                        <a:rPr lang="en-GB" sz="1400" dirty="0">
                          <a:latin typeface="Arial" panose="020B0604020202020204" pitchFamily="34" charset="0"/>
                          <a:cs typeface="Arial" panose="020B0604020202020204" pitchFamily="34" charset="0"/>
                        </a:rPr>
                        <a:t>Lead</a:t>
                      </a:r>
                    </a:p>
                  </a:txBody>
                  <a:tcPr/>
                </a:tc>
                <a:tc>
                  <a:txBody>
                    <a:bodyPr/>
                    <a:lstStyle/>
                    <a:p>
                      <a:r>
                        <a:rPr lang="en-GB" sz="1400" dirty="0">
                          <a:latin typeface="Arial" panose="020B0604020202020204" pitchFamily="34" charset="0"/>
                          <a:cs typeface="Arial" panose="020B0604020202020204" pitchFamily="34" charset="0"/>
                        </a:rPr>
                        <a:t>Delivery date</a:t>
                      </a:r>
                    </a:p>
                  </a:txBody>
                  <a:tcPr/>
                </a:tc>
                <a:extLst>
                  <a:ext uri="{0D108BD9-81ED-4DB2-BD59-A6C34878D82A}">
                    <a16:rowId xmlns:a16="http://schemas.microsoft.com/office/drawing/2014/main" val="3165262690"/>
                  </a:ext>
                </a:extLst>
              </a:tr>
              <a:tr h="279233">
                <a:tc gridSpan="3">
                  <a:txBody>
                    <a:bodyPr/>
                    <a:lstStyle/>
                    <a:p>
                      <a:r>
                        <a:rPr lang="en-GB" sz="1200" b="1" dirty="0">
                          <a:solidFill>
                            <a:schemeClr val="bg1"/>
                          </a:solidFill>
                          <a:latin typeface="Arial" panose="020B0604020202020204" pitchFamily="34" charset="0"/>
                          <a:cs typeface="Arial" panose="020B0604020202020204" pitchFamily="34" charset="0"/>
                        </a:rPr>
                        <a:t>Domain: prevention</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tc>
                <a:tc hMerge="1">
                  <a:txBody>
                    <a:bodyPr/>
                    <a:lstStyle/>
                    <a:p>
                      <a:endParaRPr lang="en-GB"/>
                    </a:p>
                  </a:txBody>
                  <a:tcPr/>
                </a:tc>
                <a:extLst>
                  <a:ext uri="{0D108BD9-81ED-4DB2-BD59-A6C34878D82A}">
                    <a16:rowId xmlns:a16="http://schemas.microsoft.com/office/drawing/2014/main" val="632824247"/>
                  </a:ext>
                </a:extLst>
              </a:tr>
              <a:tr h="451429">
                <a:tc>
                  <a:txBody>
                    <a:bodyPr/>
                    <a:lstStyle/>
                    <a:p>
                      <a:r>
                        <a:rPr lang="en-GB" sz="1200" dirty="0">
                          <a:latin typeface="Arial" panose="020B0604020202020204" pitchFamily="34" charset="0"/>
                          <a:cs typeface="Arial" panose="020B0604020202020204" pitchFamily="34" charset="0"/>
                        </a:rPr>
                        <a:t>Implement 2023/24 winter wellness scheme for Harrow</a:t>
                      </a:r>
                    </a:p>
                  </a:txBody>
                  <a:tcPr/>
                </a:tc>
                <a:tc>
                  <a:txBody>
                    <a:bodyPr/>
                    <a:lstStyle/>
                    <a:p>
                      <a:r>
                        <a:rPr lang="en-GB" sz="1200" dirty="0" err="1">
                          <a:latin typeface="Arial" panose="020B0604020202020204" pitchFamily="34" charset="0"/>
                          <a:cs typeface="Arial" panose="020B0604020202020204" pitchFamily="34" charset="0"/>
                        </a:rPr>
                        <a:t>Seb</a:t>
                      </a:r>
                      <a:r>
                        <a:rPr lang="en-GB" sz="1200" dirty="0">
                          <a:latin typeface="Arial" panose="020B0604020202020204" pitchFamily="34" charset="0"/>
                          <a:cs typeface="Arial" panose="020B0604020202020204" pitchFamily="34" charset="0"/>
                        </a:rPr>
                        <a:t> Baugh</a:t>
                      </a:r>
                    </a:p>
                  </a:txBody>
                  <a:tcPr/>
                </a:tc>
                <a:tc>
                  <a:txBody>
                    <a:bodyPr/>
                    <a:lstStyle/>
                    <a:p>
                      <a:r>
                        <a:rPr lang="en-GB" sz="1200" dirty="0">
                          <a:solidFill>
                            <a:schemeClr val="tx1"/>
                          </a:solidFill>
                          <a:latin typeface="Arial" panose="020B0604020202020204" pitchFamily="34" charset="0"/>
                          <a:cs typeface="Arial" panose="020B0604020202020204" pitchFamily="34" charset="0"/>
                        </a:rPr>
                        <a:t>November 2023</a:t>
                      </a:r>
                    </a:p>
                  </a:txBody>
                  <a:tcPr/>
                </a:tc>
                <a:extLst>
                  <a:ext uri="{0D108BD9-81ED-4DB2-BD59-A6C34878D82A}">
                    <a16:rowId xmlns:a16="http://schemas.microsoft.com/office/drawing/2014/main" val="1200904144"/>
                  </a:ext>
                </a:extLst>
              </a:tr>
              <a:tr h="443801">
                <a:tc>
                  <a:txBody>
                    <a:bodyPr/>
                    <a:lstStyle/>
                    <a:p>
                      <a:r>
                        <a:rPr lang="en-GB" sz="1200" dirty="0">
                          <a:solidFill>
                            <a:schemeClr val="tx1"/>
                          </a:solidFill>
                          <a:latin typeface="Arial" panose="020B0604020202020204" pitchFamily="34" charset="0"/>
                          <a:cs typeface="Arial" panose="020B0604020202020204" pitchFamily="34" charset="0"/>
                        </a:rPr>
                        <a:t>Deliver MECC winter programme</a:t>
                      </a:r>
                    </a:p>
                  </a:txBody>
                  <a:tcPr/>
                </a:tc>
                <a:tc>
                  <a:txBody>
                    <a:bodyPr/>
                    <a:lstStyle/>
                    <a:p>
                      <a:r>
                        <a:rPr lang="en-GB" sz="1200" dirty="0">
                          <a:latin typeface="Arial" panose="020B0604020202020204" pitchFamily="34" charset="0"/>
                          <a:cs typeface="Arial" panose="020B0604020202020204" pitchFamily="34" charset="0"/>
                        </a:rPr>
                        <a:t>Laurence Gibson</a:t>
                      </a:r>
                    </a:p>
                  </a:txBody>
                  <a:tcPr/>
                </a:tc>
                <a:tc>
                  <a:txBody>
                    <a:bodyPr/>
                    <a:lstStyle/>
                    <a:p>
                      <a:r>
                        <a:rPr lang="en-GB" sz="1200" dirty="0">
                          <a:latin typeface="Arial" panose="020B0604020202020204" pitchFamily="34" charset="0"/>
                          <a:cs typeface="Arial" panose="020B0604020202020204" pitchFamily="34" charset="0"/>
                        </a:rPr>
                        <a:t>November 2023</a:t>
                      </a:r>
                    </a:p>
                  </a:txBody>
                  <a:tcPr/>
                </a:tc>
                <a:extLst>
                  <a:ext uri="{0D108BD9-81ED-4DB2-BD59-A6C34878D82A}">
                    <a16:rowId xmlns:a16="http://schemas.microsoft.com/office/drawing/2014/main" val="1545046874"/>
                  </a:ext>
                </a:extLst>
              </a:tr>
              <a:tr h="343457">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latin typeface="Arial" panose="020B0604020202020204" pitchFamily="34" charset="0"/>
                          <a:cs typeface="Arial" panose="020B0604020202020204" pitchFamily="34" charset="0"/>
                        </a:rPr>
                        <a:t>Domain: community based admission avoidance</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solidFill>
                      <a:schemeClr val="accent3"/>
                    </a:solidFill>
                  </a:tcPr>
                </a:tc>
                <a:extLst>
                  <a:ext uri="{0D108BD9-81ED-4DB2-BD59-A6C34878D82A}">
                    <a16:rowId xmlns:a16="http://schemas.microsoft.com/office/drawing/2014/main" val="1941934740"/>
                  </a:ext>
                </a:extLst>
              </a:tr>
              <a:tr h="598479">
                <a:tc>
                  <a:txBody>
                    <a:bodyPr/>
                    <a:lstStyle/>
                    <a:p>
                      <a:r>
                        <a:rPr lang="en-GB" sz="1200" dirty="0">
                          <a:solidFill>
                            <a:schemeClr val="tx1"/>
                          </a:solidFill>
                          <a:latin typeface="Arial" panose="020B0604020202020204" pitchFamily="34" charset="0"/>
                          <a:cs typeface="Arial" panose="020B0604020202020204" pitchFamily="34" charset="0"/>
                        </a:rPr>
                        <a:t>Secure our pathways of support to care homes for admission avoidance and timely discussion – including Care Home Support Team and Primary Care Enhanced Service.  Action plan to be developed.</a:t>
                      </a:r>
                    </a:p>
                  </a:txBody>
                  <a:tcPr/>
                </a:tc>
                <a:tc>
                  <a:txBody>
                    <a:bodyPr/>
                    <a:lstStyle/>
                    <a:p>
                      <a:r>
                        <a:rPr lang="en-GB" sz="1200" dirty="0">
                          <a:latin typeface="Arial" panose="020B0604020202020204" pitchFamily="34" charset="0"/>
                          <a:cs typeface="Arial" panose="020B0604020202020204" pitchFamily="34" charset="0"/>
                        </a:rPr>
                        <a:t>Sandra Arinze</a:t>
                      </a:r>
                    </a:p>
                    <a:p>
                      <a:r>
                        <a:rPr lang="en-GB" sz="1200" dirty="0">
                          <a:latin typeface="Arial" panose="020B0604020202020204" pitchFamily="34" charset="0"/>
                          <a:cs typeface="Arial" panose="020B0604020202020204" pitchFamily="34" charset="0"/>
                        </a:rPr>
                        <a:t>Jenny </a:t>
                      </a:r>
                      <a:r>
                        <a:rPr lang="en-GB" sz="1200" dirty="0" err="1">
                          <a:latin typeface="Arial" panose="020B0604020202020204" pitchFamily="34" charset="0"/>
                          <a:cs typeface="Arial" panose="020B0604020202020204" pitchFamily="34" charset="0"/>
                        </a:rPr>
                        <a:t>Gorasia</a:t>
                      </a:r>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Patrick Laffey</a:t>
                      </a:r>
                    </a:p>
                  </a:txBody>
                  <a:tcPr/>
                </a:tc>
                <a:tc>
                  <a:txBody>
                    <a:bodyPr/>
                    <a:lstStyle/>
                    <a:p>
                      <a:r>
                        <a:rPr lang="en-GB" sz="1200" dirty="0">
                          <a:latin typeface="Arial" panose="020B0604020202020204" pitchFamily="34" charset="0"/>
                          <a:cs typeface="Arial" panose="020B0604020202020204" pitchFamily="34" charset="0"/>
                        </a:rPr>
                        <a:t>20/10/2023</a:t>
                      </a:r>
                    </a:p>
                  </a:txBody>
                  <a:tcPr/>
                </a:tc>
                <a:extLst>
                  <a:ext uri="{0D108BD9-81ED-4DB2-BD59-A6C34878D82A}">
                    <a16:rowId xmlns:a16="http://schemas.microsoft.com/office/drawing/2014/main" val="472692337"/>
                  </a:ext>
                </a:extLst>
              </a:tr>
              <a:tr h="312162">
                <a:tc gridSpan="3">
                  <a:txBody>
                    <a:bodyPr/>
                    <a:lstStyle/>
                    <a:p>
                      <a:r>
                        <a:rPr lang="en-GB" sz="1200" b="1" dirty="0">
                          <a:solidFill>
                            <a:schemeClr val="bg1"/>
                          </a:solidFill>
                          <a:latin typeface="Arial" panose="020B0604020202020204" pitchFamily="34" charset="0"/>
                          <a:cs typeface="Arial" panose="020B0604020202020204" pitchFamily="34" charset="0"/>
                        </a:rPr>
                        <a:t>Domain: in-hospital care</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tc>
                <a:tc hMerge="1">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3355311"/>
                  </a:ext>
                </a:extLst>
              </a:tr>
              <a:tr h="598479">
                <a:tc>
                  <a:txBody>
                    <a:bodyPr/>
                    <a:lstStyle/>
                    <a:p>
                      <a:r>
                        <a:rPr lang="en-GB" sz="1200" dirty="0">
                          <a:solidFill>
                            <a:schemeClr val="tx1"/>
                          </a:solidFill>
                          <a:latin typeface="Arial" panose="020B0604020202020204" pitchFamily="34" charset="0"/>
                          <a:cs typeface="Arial" panose="020B0604020202020204" pitchFamily="34" charset="0"/>
                        </a:rPr>
                        <a:t>Secure robust discharge flow for patients in rehabilitation units</a:t>
                      </a:r>
                    </a:p>
                  </a:txBody>
                  <a:tcPr/>
                </a:tc>
                <a:tc>
                  <a:txBody>
                    <a:bodyPr/>
                    <a:lstStyle/>
                    <a:p>
                      <a:r>
                        <a:rPr lang="en-GB" sz="1200" dirty="0">
                          <a:latin typeface="Arial" panose="020B0604020202020204" pitchFamily="34" charset="0"/>
                          <a:cs typeface="Arial" panose="020B0604020202020204" pitchFamily="34" charset="0"/>
                        </a:rPr>
                        <a:t>Lisa </a:t>
                      </a:r>
                      <a:r>
                        <a:rPr lang="en-GB" sz="1200" dirty="0" err="1">
                          <a:latin typeface="Arial" panose="020B0604020202020204" pitchFamily="34" charset="0"/>
                          <a:cs typeface="Arial" panose="020B0604020202020204" pitchFamily="34" charset="0"/>
                        </a:rPr>
                        <a:t>Henschen,</a:t>
                      </a:r>
                      <a:r>
                        <a:rPr lang="en-GB" sz="1200" dirty="0">
                          <a:latin typeface="Arial" panose="020B0604020202020204" pitchFamily="34" charset="0"/>
                          <a:cs typeface="Arial" panose="020B0604020202020204" pitchFamily="34" charset="0"/>
                        </a:rPr>
                        <a:t> Bharat </a:t>
                      </a:r>
                      <a:r>
                        <a:rPr lang="en-GB" sz="1200" dirty="0" err="1">
                          <a:latin typeface="Arial" panose="020B0604020202020204" pitchFamily="34" charset="0"/>
                          <a:cs typeface="Arial" panose="020B0604020202020204" pitchFamily="34" charset="0"/>
                        </a:rPr>
                        <a:t>Gami</a:t>
                      </a:r>
                      <a:r>
                        <a:rPr lang="en-GB" sz="1200" dirty="0">
                          <a:latin typeface="Arial" panose="020B0604020202020204" pitchFamily="34" charset="0"/>
                          <a:cs typeface="Arial" panose="020B0604020202020204" pitchFamily="34" charset="0"/>
                        </a:rPr>
                        <a:t>, Natasha Harmsworth-Blythe</a:t>
                      </a:r>
                    </a:p>
                  </a:txBody>
                  <a:tcPr/>
                </a:tc>
                <a:tc>
                  <a:txBody>
                    <a:bodyPr/>
                    <a:lstStyle/>
                    <a:p>
                      <a:r>
                        <a:rPr lang="en-GB" sz="1200" dirty="0">
                          <a:latin typeface="Arial" panose="020B0604020202020204" pitchFamily="34" charset="0"/>
                          <a:cs typeface="Arial" panose="020B0604020202020204" pitchFamily="34" charset="0"/>
                        </a:rPr>
                        <a:t>09/10/2023</a:t>
                      </a:r>
                    </a:p>
                  </a:txBody>
                  <a:tcPr/>
                </a:tc>
                <a:extLst>
                  <a:ext uri="{0D108BD9-81ED-4DB2-BD59-A6C34878D82A}">
                    <a16:rowId xmlns:a16="http://schemas.microsoft.com/office/drawing/2014/main" val="4033534474"/>
                  </a:ext>
                </a:extLst>
              </a:tr>
            </a:tbl>
          </a:graphicData>
        </a:graphic>
      </p:graphicFrame>
    </p:spTree>
    <p:extLst>
      <p:ext uri="{BB962C8B-B14F-4D97-AF65-F5344CB8AC3E}">
        <p14:creationId xmlns:p14="http://schemas.microsoft.com/office/powerpoint/2010/main" val="1905688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41E73-2A6F-2F85-0E8F-04AC67D8B662}"/>
              </a:ext>
            </a:extLst>
          </p:cNvPr>
          <p:cNvSpPr>
            <a:spLocks noGrp="1"/>
          </p:cNvSpPr>
          <p:nvPr>
            <p:ph type="title"/>
          </p:nvPr>
        </p:nvSpPr>
        <p:spPr>
          <a:xfrm>
            <a:off x="0" y="0"/>
            <a:ext cx="10515600" cy="1325563"/>
          </a:xfrm>
        </p:spPr>
        <p:txBody>
          <a:bodyPr/>
          <a:lstStyle/>
          <a:p>
            <a:r>
              <a:rPr lang="en-GB" dirty="0"/>
              <a:t>Action Plan</a:t>
            </a:r>
          </a:p>
        </p:txBody>
      </p:sp>
      <p:graphicFrame>
        <p:nvGraphicFramePr>
          <p:cNvPr id="5" name="Content Placeholder 4">
            <a:extLst>
              <a:ext uri="{FF2B5EF4-FFF2-40B4-BE49-F238E27FC236}">
                <a16:creationId xmlns:a16="http://schemas.microsoft.com/office/drawing/2014/main" id="{9A8024E9-2E17-D403-E8C7-FEAA37180711}"/>
              </a:ext>
            </a:extLst>
          </p:cNvPr>
          <p:cNvGraphicFramePr>
            <a:graphicFrameLocks noGrp="1"/>
          </p:cNvGraphicFramePr>
          <p:nvPr>
            <p:ph idx="1"/>
            <p:extLst>
              <p:ext uri="{D42A27DB-BD31-4B8C-83A1-F6EECF244321}">
                <p14:modId xmlns:p14="http://schemas.microsoft.com/office/powerpoint/2010/main" val="3344677293"/>
              </p:ext>
            </p:extLst>
          </p:nvPr>
        </p:nvGraphicFramePr>
        <p:xfrm>
          <a:off x="139065" y="1149983"/>
          <a:ext cx="11913869" cy="5113591"/>
        </p:xfrm>
        <a:graphic>
          <a:graphicData uri="http://schemas.openxmlformats.org/drawingml/2006/table">
            <a:tbl>
              <a:tblPr firstRow="1" bandRow="1">
                <a:tableStyleId>{5C22544A-7EE6-4342-B048-85BDC9FD1C3A}</a:tableStyleId>
              </a:tblPr>
              <a:tblGrid>
                <a:gridCol w="5518591">
                  <a:extLst>
                    <a:ext uri="{9D8B030D-6E8A-4147-A177-3AD203B41FA5}">
                      <a16:colId xmlns:a16="http://schemas.microsoft.com/office/drawing/2014/main" val="892757601"/>
                    </a:ext>
                  </a:extLst>
                </a:gridCol>
                <a:gridCol w="3257987">
                  <a:extLst>
                    <a:ext uri="{9D8B030D-6E8A-4147-A177-3AD203B41FA5}">
                      <a16:colId xmlns:a16="http://schemas.microsoft.com/office/drawing/2014/main" val="3538591632"/>
                    </a:ext>
                  </a:extLst>
                </a:gridCol>
                <a:gridCol w="3137291">
                  <a:extLst>
                    <a:ext uri="{9D8B030D-6E8A-4147-A177-3AD203B41FA5}">
                      <a16:colId xmlns:a16="http://schemas.microsoft.com/office/drawing/2014/main" val="2493650676"/>
                    </a:ext>
                  </a:extLst>
                </a:gridCol>
              </a:tblGrid>
              <a:tr h="333516">
                <a:tc>
                  <a:txBody>
                    <a:bodyPr/>
                    <a:lstStyle/>
                    <a:p>
                      <a:r>
                        <a:rPr lang="en-GB" sz="1400" dirty="0">
                          <a:latin typeface="Arial" panose="020B0604020202020204" pitchFamily="34" charset="0"/>
                          <a:cs typeface="Arial" panose="020B0604020202020204" pitchFamily="34" charset="0"/>
                        </a:rPr>
                        <a:t>Action</a:t>
                      </a:r>
                    </a:p>
                  </a:txBody>
                  <a:tcPr/>
                </a:tc>
                <a:tc>
                  <a:txBody>
                    <a:bodyPr/>
                    <a:lstStyle/>
                    <a:p>
                      <a:r>
                        <a:rPr lang="en-GB" sz="1400" dirty="0">
                          <a:latin typeface="Arial" panose="020B0604020202020204" pitchFamily="34" charset="0"/>
                          <a:cs typeface="Arial" panose="020B0604020202020204" pitchFamily="34" charset="0"/>
                        </a:rPr>
                        <a:t>Lead</a:t>
                      </a:r>
                    </a:p>
                  </a:txBody>
                  <a:tcPr/>
                </a:tc>
                <a:tc>
                  <a:txBody>
                    <a:bodyPr/>
                    <a:lstStyle/>
                    <a:p>
                      <a:r>
                        <a:rPr lang="en-GB" sz="1400" dirty="0">
                          <a:latin typeface="Arial" panose="020B0604020202020204" pitchFamily="34" charset="0"/>
                          <a:cs typeface="Arial" panose="020B0604020202020204" pitchFamily="34" charset="0"/>
                        </a:rPr>
                        <a:t>Delivery date</a:t>
                      </a:r>
                    </a:p>
                  </a:txBody>
                  <a:tcPr/>
                </a:tc>
                <a:extLst>
                  <a:ext uri="{0D108BD9-81ED-4DB2-BD59-A6C34878D82A}">
                    <a16:rowId xmlns:a16="http://schemas.microsoft.com/office/drawing/2014/main" val="3165262690"/>
                  </a:ext>
                </a:extLst>
              </a:tr>
              <a:tr h="314899">
                <a:tc gridSpan="3">
                  <a:txBody>
                    <a:bodyPr/>
                    <a:lstStyle/>
                    <a:p>
                      <a:r>
                        <a:rPr lang="en-GB" sz="1200" b="1" dirty="0">
                          <a:solidFill>
                            <a:schemeClr val="bg1"/>
                          </a:solidFill>
                          <a:latin typeface="Arial" panose="020B0604020202020204" pitchFamily="34" charset="0"/>
                          <a:cs typeface="Arial" panose="020B0604020202020204" pitchFamily="34" charset="0"/>
                        </a:rPr>
                        <a:t>Domain: discharge pathway</a:t>
                      </a:r>
                    </a:p>
                  </a:txBody>
                  <a:tcPr>
                    <a:solidFill>
                      <a:schemeClr val="accent3"/>
                    </a:solidFill>
                  </a:tcPr>
                </a:tc>
                <a:tc hMerge="1">
                  <a:txBody>
                    <a:bodyPr/>
                    <a:lstStyle/>
                    <a:p>
                      <a:endParaRPr lang="en-GB" sz="1200" dirty="0">
                        <a:latin typeface="Arial" panose="020B0604020202020204" pitchFamily="34" charset="0"/>
                        <a:cs typeface="Arial" panose="020B0604020202020204" pitchFamily="34" charset="0"/>
                      </a:endParaRPr>
                    </a:p>
                  </a:txBody>
                  <a:tcPr/>
                </a:tc>
                <a:tc hMerge="1">
                  <a:txBody>
                    <a:bodyPr/>
                    <a:lstStyle/>
                    <a:p>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88009706"/>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Establish bridging service for Harrow</a:t>
                      </a:r>
                    </a:p>
                  </a:txBody>
                  <a:tcPr/>
                </a:tc>
                <a:tc>
                  <a:txBody>
                    <a:bodyPr/>
                    <a:lstStyle/>
                    <a:p>
                      <a:r>
                        <a:rPr lang="en-GB" sz="1200" dirty="0">
                          <a:solidFill>
                            <a:schemeClr val="tx1"/>
                          </a:solidFill>
                          <a:latin typeface="Arial" panose="020B0604020202020204" pitchFamily="34" charset="0"/>
                          <a:cs typeface="Arial" panose="020B0604020202020204" pitchFamily="34" charset="0"/>
                        </a:rPr>
                        <a:t>Senel Arkut, Johanna Morgan, Shaun Riley</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2706922588"/>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Explore closer alignment between PATCH (children’s virtual ward service) and children’s community health teams</a:t>
                      </a:r>
                    </a:p>
                  </a:txBody>
                  <a:tcPr/>
                </a:tc>
                <a:tc>
                  <a:txBody>
                    <a:bodyPr/>
                    <a:lstStyle/>
                    <a:p>
                      <a:r>
                        <a:rPr lang="en-GB" sz="1200" kern="1200" dirty="0">
                          <a:solidFill>
                            <a:schemeClr val="dk1"/>
                          </a:solidFill>
                          <a:latin typeface="Arial" panose="020B0604020202020204" pitchFamily="34" charset="0"/>
                          <a:ea typeface="+mn-ea"/>
                          <a:cs typeface="Arial" panose="020B0604020202020204" pitchFamily="34" charset="0"/>
                        </a:rPr>
                        <a:t>Philomena </a:t>
                      </a:r>
                      <a:r>
                        <a:rPr lang="en-GB" sz="1200" kern="1200" dirty="0" err="1">
                          <a:solidFill>
                            <a:schemeClr val="dk1"/>
                          </a:solidFill>
                          <a:latin typeface="Arial" panose="020B0604020202020204" pitchFamily="34" charset="0"/>
                          <a:ea typeface="+mn-ea"/>
                          <a:cs typeface="Arial" panose="020B0604020202020204" pitchFamily="34" charset="0"/>
                        </a:rPr>
                        <a:t>Bouzemada</a:t>
                      </a:r>
                      <a:r>
                        <a:rPr lang="en-GB" sz="1200" kern="1200" dirty="0">
                          <a:solidFill>
                            <a:schemeClr val="dk1"/>
                          </a:solidFill>
                          <a:latin typeface="Arial" panose="020B0604020202020204" pitchFamily="34" charset="0"/>
                          <a:ea typeface="+mn-ea"/>
                          <a:cs typeface="Arial" panose="020B0604020202020204" pitchFamily="34" charset="0"/>
                        </a:rPr>
                        <a:t> and Claire Eves</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4088668967"/>
                  </a:ext>
                </a:extLst>
              </a:tr>
              <a:tr h="380944">
                <a:tc>
                  <a:txBody>
                    <a:bodyPr/>
                    <a:lstStyle/>
                    <a:p>
                      <a:r>
                        <a:rPr lang="en-GB" sz="1200" dirty="0">
                          <a:solidFill>
                            <a:schemeClr val="tx1"/>
                          </a:solidFill>
                          <a:latin typeface="Arial" panose="020B0604020202020204" pitchFamily="34" charset="0"/>
                          <a:cs typeface="Arial" panose="020B0604020202020204" pitchFamily="34" charset="0"/>
                        </a:rPr>
                        <a:t>Implementation of the integrated intermediate care service</a:t>
                      </a:r>
                    </a:p>
                  </a:txBody>
                  <a:tcPr/>
                </a:tc>
                <a:tc>
                  <a:txBody>
                    <a:bodyPr/>
                    <a:lstStyle/>
                    <a:p>
                      <a:r>
                        <a:rPr lang="en-GB" sz="1200" dirty="0">
                          <a:latin typeface="Arial" panose="020B0604020202020204" pitchFamily="34" charset="0"/>
                          <a:cs typeface="Arial" panose="020B0604020202020204" pitchFamily="34" charset="0"/>
                        </a:rPr>
                        <a:t>Jackie Allain and Shaun Riley</a:t>
                      </a:r>
                    </a:p>
                  </a:txBody>
                  <a:tcPr/>
                </a:tc>
                <a:tc>
                  <a:txBody>
                    <a:bodyPr/>
                    <a:lstStyle/>
                    <a:p>
                      <a:r>
                        <a:rPr lang="en-GB" sz="1200" dirty="0">
                          <a:latin typeface="Arial" panose="020B0604020202020204" pitchFamily="34" charset="0"/>
                          <a:cs typeface="Arial" panose="020B0604020202020204" pitchFamily="34" charset="0"/>
                        </a:rPr>
                        <a:t>November 2023</a:t>
                      </a:r>
                    </a:p>
                  </a:txBody>
                  <a:tcPr/>
                </a:tc>
                <a:extLst>
                  <a:ext uri="{0D108BD9-81ED-4DB2-BD59-A6C34878D82A}">
                    <a16:rowId xmlns:a16="http://schemas.microsoft.com/office/drawing/2014/main" val="1493112239"/>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Agree pathways for Harrow residents registered with Barnet GP (joint meeting between Harrow, Brent and Barnet)</a:t>
                      </a:r>
                    </a:p>
                  </a:txBody>
                  <a:tcPr/>
                </a:tc>
                <a:tc>
                  <a:txBody>
                    <a:bodyPr/>
                    <a:lstStyle/>
                    <a:p>
                      <a:r>
                        <a:rPr lang="en-GB" sz="1200" dirty="0">
                          <a:latin typeface="Arial" panose="020B0604020202020204" pitchFamily="34" charset="0"/>
                          <a:cs typeface="Arial" panose="020B0604020202020204" pitchFamily="34" charset="0"/>
                        </a:rPr>
                        <a:t>Shaun Riley, Lisa Henschen</a:t>
                      </a:r>
                    </a:p>
                  </a:txBody>
                  <a:tcPr/>
                </a:tc>
                <a:tc>
                  <a:txBody>
                    <a:bodyPr/>
                    <a:lstStyle/>
                    <a:p>
                      <a:r>
                        <a:rPr lang="en-GB" sz="1200" dirty="0">
                          <a:latin typeface="Arial" panose="020B0604020202020204" pitchFamily="34" charset="0"/>
                          <a:cs typeface="Arial" panose="020B0604020202020204" pitchFamily="34" charset="0"/>
                        </a:rPr>
                        <a:t>November 2023</a:t>
                      </a:r>
                    </a:p>
                  </a:txBody>
                  <a:tcPr/>
                </a:tc>
                <a:extLst>
                  <a:ext uri="{0D108BD9-81ED-4DB2-BD59-A6C34878D82A}">
                    <a16:rowId xmlns:a16="http://schemas.microsoft.com/office/drawing/2014/main" val="1211096344"/>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Explore options for stoma patients through homecare providers</a:t>
                      </a:r>
                    </a:p>
                  </a:txBody>
                  <a:tcPr/>
                </a:tc>
                <a:tc>
                  <a:txBody>
                    <a:bodyPr/>
                    <a:lstStyle/>
                    <a:p>
                      <a:r>
                        <a:rPr lang="en-GB" sz="1200" dirty="0">
                          <a:latin typeface="Arial" panose="020B0604020202020204" pitchFamily="34" charset="0"/>
                          <a:cs typeface="Arial" panose="020B0604020202020204" pitchFamily="34" charset="0"/>
                        </a:rPr>
                        <a:t>TBC</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1712787906"/>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Active promotion of mental health crisis alternatives to front line staff and the public</a:t>
                      </a:r>
                    </a:p>
                  </a:txBody>
                  <a:tcPr/>
                </a:tc>
                <a:tc>
                  <a:txBody>
                    <a:bodyPr/>
                    <a:lstStyle/>
                    <a:p>
                      <a:r>
                        <a:rPr lang="en-GB" sz="1200" dirty="0">
                          <a:latin typeface="Arial" panose="020B0604020202020204" pitchFamily="34" charset="0"/>
                          <a:cs typeface="Arial" panose="020B0604020202020204" pitchFamily="34" charset="0"/>
                        </a:rPr>
                        <a:t>James Connell, supported by Mental Health workstream</a:t>
                      </a:r>
                    </a:p>
                  </a:txBody>
                  <a:tcPr/>
                </a:tc>
                <a:tc>
                  <a:txBody>
                    <a:bodyPr/>
                    <a:lstStyle/>
                    <a:p>
                      <a:r>
                        <a:rPr lang="en-GB" sz="1200" dirty="0">
                          <a:latin typeface="Arial" panose="020B0604020202020204" pitchFamily="34" charset="0"/>
                          <a:cs typeface="Arial" panose="020B0604020202020204" pitchFamily="34" charset="0"/>
                        </a:rPr>
                        <a:t>October 2023</a:t>
                      </a:r>
                    </a:p>
                  </a:txBody>
                  <a:tcPr/>
                </a:tc>
                <a:extLst>
                  <a:ext uri="{0D108BD9-81ED-4DB2-BD59-A6C34878D82A}">
                    <a16:rowId xmlns:a16="http://schemas.microsoft.com/office/drawing/2014/main" val="241455827"/>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Explore potential for discharge hub supporting mental health discharges across health and social care – dependent on hub staffing</a:t>
                      </a:r>
                    </a:p>
                  </a:txBody>
                  <a:tcPr/>
                </a:tc>
                <a:tc>
                  <a:txBody>
                    <a:bodyPr/>
                    <a:lstStyle/>
                    <a:p>
                      <a:r>
                        <a:rPr lang="en-GB" sz="1200" dirty="0">
                          <a:latin typeface="Arial" panose="020B0604020202020204" pitchFamily="34" charset="0"/>
                          <a:cs typeface="Arial" panose="020B0604020202020204" pitchFamily="34" charset="0"/>
                        </a:rPr>
                        <a:t>Gail Burrell, Natasha Harmsworth-Blythe, Lisa Henschen</a:t>
                      </a:r>
                    </a:p>
                  </a:txBody>
                  <a:tcPr/>
                </a:tc>
                <a:tc>
                  <a:txBody>
                    <a:bodyPr/>
                    <a:lstStyle/>
                    <a:p>
                      <a:r>
                        <a:rPr lang="en-GB" sz="1200" dirty="0">
                          <a:latin typeface="Arial" panose="020B0604020202020204" pitchFamily="34" charset="0"/>
                          <a:cs typeface="Arial" panose="020B0604020202020204" pitchFamily="34" charset="0"/>
                        </a:rPr>
                        <a:t>December 2023</a:t>
                      </a:r>
                    </a:p>
                  </a:txBody>
                  <a:tcPr/>
                </a:tc>
                <a:extLst>
                  <a:ext uri="{0D108BD9-81ED-4DB2-BD59-A6C34878D82A}">
                    <a16:rowId xmlns:a16="http://schemas.microsoft.com/office/drawing/2014/main" val="648682673"/>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Implement regular briefings and escalation across discharge pathways for physical and mental health</a:t>
                      </a:r>
                    </a:p>
                  </a:txBody>
                  <a:tcPr/>
                </a:tc>
                <a:tc>
                  <a:txBody>
                    <a:bodyPr/>
                    <a:lstStyle/>
                    <a:p>
                      <a:r>
                        <a:rPr lang="en-GB" sz="1200" dirty="0">
                          <a:latin typeface="Arial" panose="020B0604020202020204" pitchFamily="34" charset="0"/>
                          <a:cs typeface="Arial" panose="020B0604020202020204" pitchFamily="34" charset="0"/>
                        </a:rPr>
                        <a:t>Shaun Riley, Santokh Dalal, Lisa Henschen</a:t>
                      </a:r>
                    </a:p>
                  </a:txBody>
                  <a:tcPr/>
                </a:tc>
                <a:tc>
                  <a:txBody>
                    <a:bodyPr/>
                    <a:lstStyle/>
                    <a:p>
                      <a:r>
                        <a:rPr lang="en-GB" sz="1200" dirty="0">
                          <a:latin typeface="Arial" panose="020B0604020202020204" pitchFamily="34" charset="0"/>
                          <a:cs typeface="Arial" panose="020B0604020202020204" pitchFamily="34" charset="0"/>
                        </a:rPr>
                        <a:t>September 2023</a:t>
                      </a:r>
                    </a:p>
                  </a:txBody>
                  <a:tcPr/>
                </a:tc>
                <a:extLst>
                  <a:ext uri="{0D108BD9-81ED-4DB2-BD59-A6C34878D82A}">
                    <a16:rowId xmlns:a16="http://schemas.microsoft.com/office/drawing/2014/main" val="2322452625"/>
                  </a:ext>
                </a:extLst>
              </a:tr>
              <a:tr h="510529">
                <a:tc>
                  <a:txBody>
                    <a:bodyPr/>
                    <a:lstStyle/>
                    <a:p>
                      <a:r>
                        <a:rPr lang="en-GB" sz="1200" dirty="0">
                          <a:solidFill>
                            <a:schemeClr val="tx1"/>
                          </a:solidFill>
                          <a:latin typeface="Arial" panose="020B0604020202020204" pitchFamily="34" charset="0"/>
                          <a:cs typeface="Arial" panose="020B0604020202020204" pitchFamily="34" charset="0"/>
                        </a:rPr>
                        <a:t>Seek to establish data sharing of clinical records across CNWL and Drug and Alcohol </a:t>
                      </a:r>
                      <a:r>
                        <a:rPr lang="en-GB" sz="1200">
                          <a:solidFill>
                            <a:schemeClr val="tx1"/>
                          </a:solidFill>
                          <a:latin typeface="Arial" panose="020B0604020202020204" pitchFamily="34" charset="0"/>
                          <a:cs typeface="Arial" panose="020B0604020202020204" pitchFamily="34" charset="0"/>
                        </a:rPr>
                        <a:t>service provider</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r>
                        <a:rPr lang="en-GB" sz="1200" dirty="0" err="1">
                          <a:latin typeface="Arial" panose="020B0604020202020204" pitchFamily="34" charset="0"/>
                          <a:cs typeface="Arial" panose="020B0604020202020204" pitchFamily="34" charset="0"/>
                        </a:rPr>
                        <a:t>Seb</a:t>
                      </a:r>
                      <a:r>
                        <a:rPr lang="en-GB" sz="1200" dirty="0">
                          <a:latin typeface="Arial" panose="020B0604020202020204" pitchFamily="34" charset="0"/>
                          <a:cs typeface="Arial" panose="020B0604020202020204" pitchFamily="34" charset="0"/>
                        </a:rPr>
                        <a:t> Baugh, Gail Burrell, Deepti </a:t>
                      </a:r>
                      <a:r>
                        <a:rPr lang="en-GB" sz="1200" dirty="0" err="1">
                          <a:latin typeface="Arial" panose="020B0604020202020204" pitchFamily="34" charset="0"/>
                          <a:cs typeface="Arial" panose="020B0604020202020204" pitchFamily="34" charset="0"/>
                        </a:rPr>
                        <a:t>Shah-Armon</a:t>
                      </a:r>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December 2023</a:t>
                      </a:r>
                    </a:p>
                  </a:txBody>
                  <a:tcPr/>
                </a:tc>
                <a:extLst>
                  <a:ext uri="{0D108BD9-81ED-4DB2-BD59-A6C34878D82A}">
                    <a16:rowId xmlns:a16="http://schemas.microsoft.com/office/drawing/2014/main" val="2090967713"/>
                  </a:ext>
                </a:extLst>
              </a:tr>
            </a:tbl>
          </a:graphicData>
        </a:graphic>
      </p:graphicFrame>
    </p:spTree>
    <p:extLst>
      <p:ext uri="{BB962C8B-B14F-4D97-AF65-F5344CB8AC3E}">
        <p14:creationId xmlns:p14="http://schemas.microsoft.com/office/powerpoint/2010/main" val="191783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a:extLst>
              <a:ext uri="{FF2B5EF4-FFF2-40B4-BE49-F238E27FC236}">
                <a16:creationId xmlns:a16="http://schemas.microsoft.com/office/drawing/2014/main" id="{49D25B36-525B-412C-3BAC-6A13B26B81D5}"/>
              </a:ext>
            </a:extLst>
          </p:cNvPr>
          <p:cNvSpPr>
            <a:spLocks noGrp="1"/>
          </p:cNvSpPr>
          <p:nvPr>
            <p:ph idx="1"/>
          </p:nvPr>
        </p:nvSpPr>
        <p:spPr>
          <a:xfrm>
            <a:off x="35225" y="1268760"/>
            <a:ext cx="12037439" cy="4696058"/>
          </a:xfrm>
        </p:spPr>
        <p:txBody>
          <a:bodyPr>
            <a:normAutofit/>
          </a:bodyPr>
          <a:lstStyle/>
          <a:p>
            <a:pPr marL="0" indent="0">
              <a:buNone/>
            </a:pPr>
            <a:r>
              <a:rPr lang="en-GB" sz="1400" dirty="0"/>
              <a:t>It is the ambition of the Borough Based Partnership in Harrow that our winter plan is a plan for the Place for Harrow and its citizens and carers.  We are seeking to achieve, through a collaborative planning process led by our Health and Care Executive, that we move away from a focus on individual organisational capacity planning towards a Place Plan.  This winter plan for 23/24 will build on our system learning and evaluation of the Partnership’s winter response in 22/23.</a:t>
            </a:r>
          </a:p>
          <a:p>
            <a:pPr marL="0" indent="0">
              <a:buNone/>
            </a:pPr>
            <a:r>
              <a:rPr lang="en-GB" sz="1400" dirty="0"/>
              <a:t>The Place plan for Harrow will focus on:</a:t>
            </a:r>
            <a:endParaRPr lang="en-GB" sz="1800" b="0" i="0" u="none" strike="noStrike" baseline="0" dirty="0">
              <a:solidFill>
                <a:srgbClr val="000000"/>
              </a:solidFill>
              <a:latin typeface="Arial" panose="020B0604020202020204" pitchFamily="34" charset="0"/>
            </a:endParaRPr>
          </a:p>
          <a:p>
            <a:r>
              <a:rPr lang="en-GB" sz="1400" dirty="0"/>
              <a:t>Taking preventative action to mitigate where possible, the impact of illness of individuals, families and the health and care system, through our flu and COVID immunisation delivery, particularly amongst groups experiencing the highest levels of health inequalities;</a:t>
            </a:r>
          </a:p>
          <a:p>
            <a:r>
              <a:rPr lang="en-GB" sz="1400" dirty="0"/>
              <a:t>Harnessing our local assets in Harrow; our building and community spaces to provide a warm and safe places within our communities, where people can come together for company, extending this where possible to a range of community activities to support health and wellbeing of our citizens;</a:t>
            </a:r>
          </a:p>
          <a:p>
            <a:r>
              <a:rPr lang="en-GB" sz="1400" dirty="0"/>
              <a:t>Communication with local citizens to support them to navigate the local health and care offer, so care can be provided by the right service and/or individual in the right place; </a:t>
            </a:r>
          </a:p>
          <a:p>
            <a:r>
              <a:rPr lang="en-GB" sz="1400" dirty="0"/>
              <a:t>Addressing the wider determinants of health that will impact our local population over the winter, through a robust information, advice and support offer to support income maximisation, support home adaptations to create energy efficiencies and action to reduce the risks of homelessness. </a:t>
            </a:r>
          </a:p>
          <a:p>
            <a:r>
              <a:rPr lang="en-GB" sz="1400" dirty="0"/>
              <a:t>Continuing to strengthen our support and capacity in primary and community teams to prevent admissions to hospital and ensure a robust discharge pathway out of hospital to maintain effective care for people who need the support of hospital services;</a:t>
            </a:r>
          </a:p>
          <a:p>
            <a:r>
              <a:rPr lang="en-GB" sz="1400" dirty="0"/>
              <a:t>Deliver on the UEC Recovery Plan by ensuring high-impact interventions are in place for in and out of hospital care;</a:t>
            </a:r>
          </a:p>
          <a:p>
            <a:r>
              <a:rPr lang="en-GB" sz="1400" dirty="0"/>
              <a:t>Securing a strong discharge pathway to reduce the length of time our citizens spend in hospital once medically fit to leave, delivering the best outcomes for our citizens and the wider functioning of our urgent and emergency care services.</a:t>
            </a:r>
          </a:p>
        </p:txBody>
      </p:sp>
      <p:sp>
        <p:nvSpPr>
          <p:cNvPr id="5" name="Title 3">
            <a:extLst>
              <a:ext uri="{FF2B5EF4-FFF2-40B4-BE49-F238E27FC236}">
                <a16:creationId xmlns:a16="http://schemas.microsoft.com/office/drawing/2014/main" id="{4499E854-EDDE-CDD2-4423-34A751B30F96}"/>
              </a:ext>
            </a:extLst>
          </p:cNvPr>
          <p:cNvSpPr>
            <a:spLocks noGrp="1"/>
          </p:cNvSpPr>
          <p:nvPr>
            <p:ph type="title"/>
          </p:nvPr>
        </p:nvSpPr>
        <p:spPr>
          <a:xfrm>
            <a:off x="191344" y="349587"/>
            <a:ext cx="11377264" cy="543595"/>
          </a:xfrm>
        </p:spPr>
        <p:txBody>
          <a:bodyPr>
            <a:normAutofit/>
          </a:bodyPr>
          <a:lstStyle/>
          <a:p>
            <a:r>
              <a:rPr lang="en-GB" sz="3000" b="1" dirty="0"/>
              <a:t>Introduction</a:t>
            </a:r>
          </a:p>
        </p:txBody>
      </p:sp>
    </p:spTree>
    <p:extLst>
      <p:ext uri="{BB962C8B-B14F-4D97-AF65-F5344CB8AC3E}">
        <p14:creationId xmlns:p14="http://schemas.microsoft.com/office/powerpoint/2010/main" val="3214399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B467AC-313A-194B-6FD7-65D33FD77368}"/>
              </a:ext>
            </a:extLst>
          </p:cNvPr>
          <p:cNvSpPr>
            <a:spLocks noGrp="1"/>
          </p:cNvSpPr>
          <p:nvPr>
            <p:ph idx="1"/>
          </p:nvPr>
        </p:nvSpPr>
        <p:spPr>
          <a:xfrm>
            <a:off x="140244" y="1209675"/>
            <a:ext cx="2772000" cy="838200"/>
          </a:xfrm>
          <a:solidFill>
            <a:srgbClr val="00B8B3"/>
          </a:solidFill>
        </p:spPr>
        <p:txBody>
          <a:bodyPr anchor="ctr">
            <a:noAutofit/>
          </a:bodyPr>
          <a:lstStyle/>
          <a:p>
            <a:pPr marL="0" indent="0" algn="ctr">
              <a:buNone/>
            </a:pPr>
            <a:r>
              <a:rPr lang="en-GB" sz="1800" b="1" dirty="0">
                <a:solidFill>
                  <a:schemeClr val="bg1"/>
                </a:solidFill>
              </a:rPr>
              <a:t>Prevention and community winter wellness</a:t>
            </a:r>
          </a:p>
        </p:txBody>
      </p:sp>
      <p:sp>
        <p:nvSpPr>
          <p:cNvPr id="3" name="Slide Number Placeholder 2">
            <a:extLst>
              <a:ext uri="{FF2B5EF4-FFF2-40B4-BE49-F238E27FC236}">
                <a16:creationId xmlns:a16="http://schemas.microsoft.com/office/drawing/2014/main" id="{CB6BFD08-CEAE-4E1A-E00A-3453DE0BE968}"/>
              </a:ext>
            </a:extLst>
          </p:cNvPr>
          <p:cNvSpPr>
            <a:spLocks noGrp="1"/>
          </p:cNvSpPr>
          <p:nvPr>
            <p:ph type="sldNum" sz="quarter" idx="12"/>
          </p:nvPr>
        </p:nvSpPr>
        <p:spPr/>
        <p:txBody>
          <a:bodyPr/>
          <a:lstStyle/>
          <a:p>
            <a:fld id="{E76F84FA-B8EB-462F-97BA-032CB76B4E3A}" type="slidenum">
              <a:rPr lang="en-GB" smtClean="0"/>
              <a:t>4</a:t>
            </a:fld>
            <a:endParaRPr lang="en-GB"/>
          </a:p>
        </p:txBody>
      </p:sp>
      <p:sp>
        <p:nvSpPr>
          <p:cNvPr id="4" name="Title 3">
            <a:extLst>
              <a:ext uri="{FF2B5EF4-FFF2-40B4-BE49-F238E27FC236}">
                <a16:creationId xmlns:a16="http://schemas.microsoft.com/office/drawing/2014/main" id="{7CAFD531-D4D3-F0E2-ED51-46A05418E3FB}"/>
              </a:ext>
            </a:extLst>
          </p:cNvPr>
          <p:cNvSpPr>
            <a:spLocks noGrp="1"/>
          </p:cNvSpPr>
          <p:nvPr>
            <p:ph type="title"/>
          </p:nvPr>
        </p:nvSpPr>
        <p:spPr>
          <a:xfrm>
            <a:off x="0" y="0"/>
            <a:ext cx="10515600" cy="1325563"/>
          </a:xfrm>
        </p:spPr>
        <p:txBody>
          <a:bodyPr>
            <a:normAutofit/>
          </a:bodyPr>
          <a:lstStyle/>
          <a:p>
            <a:r>
              <a:rPr lang="en-GB" sz="3000" b="1" dirty="0"/>
              <a:t>Overview of the Harrow Winter Plan</a:t>
            </a:r>
          </a:p>
        </p:txBody>
      </p:sp>
      <p:sp>
        <p:nvSpPr>
          <p:cNvPr id="5" name="Content Placeholder 1">
            <a:extLst>
              <a:ext uri="{FF2B5EF4-FFF2-40B4-BE49-F238E27FC236}">
                <a16:creationId xmlns:a16="http://schemas.microsoft.com/office/drawing/2014/main" id="{EF7B894D-D78E-9274-2070-942E91E54546}"/>
              </a:ext>
            </a:extLst>
          </p:cNvPr>
          <p:cNvSpPr txBox="1">
            <a:spLocks/>
          </p:cNvSpPr>
          <p:nvPr/>
        </p:nvSpPr>
        <p:spPr>
          <a:xfrm>
            <a:off x="3135584" y="1152525"/>
            <a:ext cx="2772000" cy="838200"/>
          </a:xfrm>
          <a:prstGeom prst="rect">
            <a:avLst/>
          </a:prstGeom>
          <a:solidFill>
            <a:schemeClr val="accent3"/>
          </a:solidFill>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1800" b="1" dirty="0">
                <a:solidFill>
                  <a:schemeClr val="bg1"/>
                </a:solidFill>
              </a:rPr>
              <a:t>Community based admission avoidance</a:t>
            </a:r>
          </a:p>
        </p:txBody>
      </p:sp>
      <p:sp>
        <p:nvSpPr>
          <p:cNvPr id="6" name="Content Placeholder 1">
            <a:extLst>
              <a:ext uri="{FF2B5EF4-FFF2-40B4-BE49-F238E27FC236}">
                <a16:creationId xmlns:a16="http://schemas.microsoft.com/office/drawing/2014/main" id="{09EF8CCB-0178-23EE-773D-9391EACF867D}"/>
              </a:ext>
            </a:extLst>
          </p:cNvPr>
          <p:cNvSpPr txBox="1">
            <a:spLocks/>
          </p:cNvSpPr>
          <p:nvPr/>
        </p:nvSpPr>
        <p:spPr>
          <a:xfrm>
            <a:off x="6264017" y="1152526"/>
            <a:ext cx="2772000" cy="838200"/>
          </a:xfrm>
          <a:prstGeom prst="rect">
            <a:avLst/>
          </a:prstGeom>
          <a:solidFill>
            <a:schemeClr val="accent1"/>
          </a:solidFill>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1800" b="1" dirty="0">
                <a:solidFill>
                  <a:schemeClr val="bg1"/>
                </a:solidFill>
              </a:rPr>
              <a:t>In hospital care</a:t>
            </a:r>
          </a:p>
        </p:txBody>
      </p:sp>
      <p:sp>
        <p:nvSpPr>
          <p:cNvPr id="7" name="Content Placeholder 1">
            <a:extLst>
              <a:ext uri="{FF2B5EF4-FFF2-40B4-BE49-F238E27FC236}">
                <a16:creationId xmlns:a16="http://schemas.microsoft.com/office/drawing/2014/main" id="{03DDE861-A1F7-9928-153D-15A40CE36C96}"/>
              </a:ext>
            </a:extLst>
          </p:cNvPr>
          <p:cNvSpPr txBox="1">
            <a:spLocks/>
          </p:cNvSpPr>
          <p:nvPr/>
        </p:nvSpPr>
        <p:spPr>
          <a:xfrm>
            <a:off x="9336359" y="1152525"/>
            <a:ext cx="2772000" cy="838200"/>
          </a:xfrm>
          <a:prstGeom prst="rect">
            <a:avLst/>
          </a:prstGeom>
          <a:solidFill>
            <a:schemeClr val="accent4"/>
          </a:solidFill>
        </p:spPr>
        <p:txBody>
          <a:bodyPr vert="horz" lIns="91440" tIns="45720" rIns="91440" bIns="45720" rtlCol="0" anchor="ctr">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1800" b="1" dirty="0">
                <a:solidFill>
                  <a:schemeClr val="bg1"/>
                </a:solidFill>
              </a:rPr>
              <a:t>Discharge pathways</a:t>
            </a:r>
          </a:p>
        </p:txBody>
      </p:sp>
      <p:sp>
        <p:nvSpPr>
          <p:cNvPr id="8" name="Rectangle 7">
            <a:extLst>
              <a:ext uri="{FF2B5EF4-FFF2-40B4-BE49-F238E27FC236}">
                <a16:creationId xmlns:a16="http://schemas.microsoft.com/office/drawing/2014/main" id="{D0CE909C-5AAD-2E9A-C33E-6EEAD28DCDC3}"/>
              </a:ext>
            </a:extLst>
          </p:cNvPr>
          <p:cNvSpPr/>
          <p:nvPr/>
        </p:nvSpPr>
        <p:spPr>
          <a:xfrm>
            <a:off x="140244" y="2085975"/>
            <a:ext cx="2772000" cy="89931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Health and wellbeing support through the Warm Hub programme</a:t>
            </a:r>
          </a:p>
        </p:txBody>
      </p:sp>
      <p:sp>
        <p:nvSpPr>
          <p:cNvPr id="9" name="Rectangle 8">
            <a:extLst>
              <a:ext uri="{FF2B5EF4-FFF2-40B4-BE49-F238E27FC236}">
                <a16:creationId xmlns:a16="http://schemas.microsoft.com/office/drawing/2014/main" id="{7C7353B3-7442-E323-1837-E5BCC4484337}"/>
              </a:ext>
            </a:extLst>
          </p:cNvPr>
          <p:cNvSpPr/>
          <p:nvPr/>
        </p:nvSpPr>
        <p:spPr>
          <a:xfrm>
            <a:off x="140244" y="3078278"/>
            <a:ext cx="2772000" cy="66667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Robust flu and COVID vaccination programme across all cohorts</a:t>
            </a:r>
          </a:p>
        </p:txBody>
      </p:sp>
      <p:sp>
        <p:nvSpPr>
          <p:cNvPr id="10" name="Rectangle 9">
            <a:extLst>
              <a:ext uri="{FF2B5EF4-FFF2-40B4-BE49-F238E27FC236}">
                <a16:creationId xmlns:a16="http://schemas.microsoft.com/office/drawing/2014/main" id="{514E238D-FC6B-48F9-45E3-8EB55DB93E0C}"/>
              </a:ext>
            </a:extLst>
          </p:cNvPr>
          <p:cNvSpPr/>
          <p:nvPr/>
        </p:nvSpPr>
        <p:spPr>
          <a:xfrm>
            <a:off x="140244" y="4580539"/>
            <a:ext cx="2772000" cy="135353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Communication and engagement campaign with local communities, to include information about Talking Therapies and mental health  perinatal services  </a:t>
            </a:r>
          </a:p>
        </p:txBody>
      </p:sp>
      <p:sp>
        <p:nvSpPr>
          <p:cNvPr id="11" name="Rectangle 10">
            <a:extLst>
              <a:ext uri="{FF2B5EF4-FFF2-40B4-BE49-F238E27FC236}">
                <a16:creationId xmlns:a16="http://schemas.microsoft.com/office/drawing/2014/main" id="{9B767025-1D51-5F32-221E-A5B428C9BD2F}"/>
              </a:ext>
            </a:extLst>
          </p:cNvPr>
          <p:cNvSpPr/>
          <p:nvPr/>
        </p:nvSpPr>
        <p:spPr>
          <a:xfrm>
            <a:off x="3135584" y="2035970"/>
            <a:ext cx="2772000"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Securing primary care access and capacity</a:t>
            </a:r>
          </a:p>
        </p:txBody>
      </p:sp>
      <p:sp>
        <p:nvSpPr>
          <p:cNvPr id="12" name="Rectangle 11">
            <a:extLst>
              <a:ext uri="{FF2B5EF4-FFF2-40B4-BE49-F238E27FC236}">
                <a16:creationId xmlns:a16="http://schemas.microsoft.com/office/drawing/2014/main" id="{7F70D8B3-4D76-2E5A-8A76-EAFF05CA927A}"/>
              </a:ext>
            </a:extLst>
          </p:cNvPr>
          <p:cNvSpPr/>
          <p:nvPr/>
        </p:nvSpPr>
        <p:spPr>
          <a:xfrm>
            <a:off x="3107009" y="4034108"/>
            <a:ext cx="2772000"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Rapid response and care home support</a:t>
            </a:r>
          </a:p>
        </p:txBody>
      </p:sp>
      <p:sp>
        <p:nvSpPr>
          <p:cNvPr id="15" name="Rectangle 14">
            <a:extLst>
              <a:ext uri="{FF2B5EF4-FFF2-40B4-BE49-F238E27FC236}">
                <a16:creationId xmlns:a16="http://schemas.microsoft.com/office/drawing/2014/main" id="{E641ABAE-C41F-2F65-D6CF-71228E55371D}"/>
              </a:ext>
            </a:extLst>
          </p:cNvPr>
          <p:cNvSpPr/>
          <p:nvPr/>
        </p:nvSpPr>
        <p:spPr>
          <a:xfrm>
            <a:off x="6264017" y="2463713"/>
            <a:ext cx="2772000" cy="6381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SDEC</a:t>
            </a:r>
          </a:p>
        </p:txBody>
      </p:sp>
      <p:sp>
        <p:nvSpPr>
          <p:cNvPr id="16" name="Rectangle 15">
            <a:extLst>
              <a:ext uri="{FF2B5EF4-FFF2-40B4-BE49-F238E27FC236}">
                <a16:creationId xmlns:a16="http://schemas.microsoft.com/office/drawing/2014/main" id="{EA68F64E-BEFA-19CF-C704-EC2A9E14543F}"/>
              </a:ext>
            </a:extLst>
          </p:cNvPr>
          <p:cNvSpPr/>
          <p:nvPr/>
        </p:nvSpPr>
        <p:spPr>
          <a:xfrm>
            <a:off x="6264017" y="3202239"/>
            <a:ext cx="2772000" cy="93265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Acute Hospital Flow and increased bed capacity</a:t>
            </a:r>
          </a:p>
        </p:txBody>
      </p:sp>
      <p:sp>
        <p:nvSpPr>
          <p:cNvPr id="17" name="Rectangle 16">
            <a:extLst>
              <a:ext uri="{FF2B5EF4-FFF2-40B4-BE49-F238E27FC236}">
                <a16:creationId xmlns:a16="http://schemas.microsoft.com/office/drawing/2014/main" id="{FDAB301F-4595-7FCD-2F79-2B00EF5C7072}"/>
              </a:ext>
            </a:extLst>
          </p:cNvPr>
          <p:cNvSpPr/>
          <p:nvPr/>
        </p:nvSpPr>
        <p:spPr>
          <a:xfrm>
            <a:off x="6264017" y="4254294"/>
            <a:ext cx="2772000" cy="63817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Community rehab bedded care flow</a:t>
            </a:r>
          </a:p>
        </p:txBody>
      </p:sp>
      <p:sp>
        <p:nvSpPr>
          <p:cNvPr id="18" name="Rectangle 17">
            <a:extLst>
              <a:ext uri="{FF2B5EF4-FFF2-40B4-BE49-F238E27FC236}">
                <a16:creationId xmlns:a16="http://schemas.microsoft.com/office/drawing/2014/main" id="{6E53ADC9-1382-B720-A3C7-1C7040A60A7D}"/>
              </a:ext>
            </a:extLst>
          </p:cNvPr>
          <p:cNvSpPr/>
          <p:nvPr/>
        </p:nvSpPr>
        <p:spPr>
          <a:xfrm>
            <a:off x="6264017" y="5011870"/>
            <a:ext cx="2772000" cy="96965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Mental Health- in-reach to medical wards for people with alcohol problems from Substance Misuse provider </a:t>
            </a:r>
          </a:p>
        </p:txBody>
      </p:sp>
      <p:sp>
        <p:nvSpPr>
          <p:cNvPr id="19" name="Rectangle 18">
            <a:extLst>
              <a:ext uri="{FF2B5EF4-FFF2-40B4-BE49-F238E27FC236}">
                <a16:creationId xmlns:a16="http://schemas.microsoft.com/office/drawing/2014/main" id="{74116196-DB70-78CE-1A69-E0DEA1AB61C0}"/>
              </a:ext>
            </a:extLst>
          </p:cNvPr>
          <p:cNvSpPr/>
          <p:nvPr/>
        </p:nvSpPr>
        <p:spPr>
          <a:xfrm>
            <a:off x="6273541" y="2026158"/>
            <a:ext cx="5834817" cy="3651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Discharge Hub and Discharge Support Service</a:t>
            </a:r>
          </a:p>
        </p:txBody>
      </p:sp>
      <p:sp>
        <p:nvSpPr>
          <p:cNvPr id="20" name="Rectangle 19">
            <a:extLst>
              <a:ext uri="{FF2B5EF4-FFF2-40B4-BE49-F238E27FC236}">
                <a16:creationId xmlns:a16="http://schemas.microsoft.com/office/drawing/2014/main" id="{6A7E4C84-2E03-4B55-E1C8-A257C3518FF3}"/>
              </a:ext>
            </a:extLst>
          </p:cNvPr>
          <p:cNvSpPr/>
          <p:nvPr/>
        </p:nvSpPr>
        <p:spPr>
          <a:xfrm>
            <a:off x="9355408" y="2478088"/>
            <a:ext cx="2772000" cy="45004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Enhanced on-site social care</a:t>
            </a:r>
          </a:p>
        </p:txBody>
      </p:sp>
      <p:sp>
        <p:nvSpPr>
          <p:cNvPr id="21" name="Rectangle 20">
            <a:extLst>
              <a:ext uri="{FF2B5EF4-FFF2-40B4-BE49-F238E27FC236}">
                <a16:creationId xmlns:a16="http://schemas.microsoft.com/office/drawing/2014/main" id="{1D5E5879-0070-2917-57E1-D2BE1EB829A2}"/>
              </a:ext>
            </a:extLst>
          </p:cNvPr>
          <p:cNvSpPr/>
          <p:nvPr/>
        </p:nvSpPr>
        <p:spPr>
          <a:xfrm>
            <a:off x="9355408" y="3034510"/>
            <a:ext cx="2772000" cy="45004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Increased provision of step down beds</a:t>
            </a:r>
          </a:p>
        </p:txBody>
      </p:sp>
      <p:sp>
        <p:nvSpPr>
          <p:cNvPr id="22" name="Rectangle 21">
            <a:extLst>
              <a:ext uri="{FF2B5EF4-FFF2-40B4-BE49-F238E27FC236}">
                <a16:creationId xmlns:a16="http://schemas.microsoft.com/office/drawing/2014/main" id="{63716C93-32D5-4CC9-F590-0005F5EB9D22}"/>
              </a:ext>
            </a:extLst>
          </p:cNvPr>
          <p:cNvSpPr/>
          <p:nvPr/>
        </p:nvSpPr>
        <p:spPr>
          <a:xfrm>
            <a:off x="9355408" y="3590932"/>
            <a:ext cx="2772000" cy="48297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Integrated intermediate care service, including reablement</a:t>
            </a:r>
          </a:p>
        </p:txBody>
      </p:sp>
      <p:sp>
        <p:nvSpPr>
          <p:cNvPr id="23" name="Rectangle 22">
            <a:extLst>
              <a:ext uri="{FF2B5EF4-FFF2-40B4-BE49-F238E27FC236}">
                <a16:creationId xmlns:a16="http://schemas.microsoft.com/office/drawing/2014/main" id="{10F5F15A-EFA3-D2F7-16E2-34166033A75A}"/>
              </a:ext>
            </a:extLst>
          </p:cNvPr>
          <p:cNvSpPr/>
          <p:nvPr/>
        </p:nvSpPr>
        <p:spPr>
          <a:xfrm>
            <a:off x="9355408" y="4180285"/>
            <a:ext cx="2772000" cy="44133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Increased provision for same day equipment</a:t>
            </a:r>
          </a:p>
        </p:txBody>
      </p:sp>
      <p:sp>
        <p:nvSpPr>
          <p:cNvPr id="24" name="Rectangle 23">
            <a:extLst>
              <a:ext uri="{FF2B5EF4-FFF2-40B4-BE49-F238E27FC236}">
                <a16:creationId xmlns:a16="http://schemas.microsoft.com/office/drawing/2014/main" id="{966481C6-ED8F-9987-3A15-FBCD1B3BB1FE}"/>
              </a:ext>
            </a:extLst>
          </p:cNvPr>
          <p:cNvSpPr/>
          <p:nvPr/>
        </p:nvSpPr>
        <p:spPr>
          <a:xfrm>
            <a:off x="9355408" y="4727997"/>
            <a:ext cx="2772000" cy="53864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Increased home care provision, including weekends</a:t>
            </a:r>
          </a:p>
        </p:txBody>
      </p:sp>
      <p:sp>
        <p:nvSpPr>
          <p:cNvPr id="25" name="Rectangle 24">
            <a:extLst>
              <a:ext uri="{FF2B5EF4-FFF2-40B4-BE49-F238E27FC236}">
                <a16:creationId xmlns:a16="http://schemas.microsoft.com/office/drawing/2014/main" id="{770A45DF-017D-AEB4-7169-CE4C58BC090E}"/>
              </a:ext>
            </a:extLst>
          </p:cNvPr>
          <p:cNvSpPr/>
          <p:nvPr/>
        </p:nvSpPr>
        <p:spPr>
          <a:xfrm>
            <a:off x="140244" y="3839414"/>
            <a:ext cx="2772000" cy="66667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Addressing the wider determinants of health and admission risks</a:t>
            </a:r>
          </a:p>
        </p:txBody>
      </p:sp>
      <p:sp>
        <p:nvSpPr>
          <p:cNvPr id="27" name="Rectangle 26">
            <a:extLst>
              <a:ext uri="{FF2B5EF4-FFF2-40B4-BE49-F238E27FC236}">
                <a16:creationId xmlns:a16="http://schemas.microsoft.com/office/drawing/2014/main" id="{215640AF-60F0-D980-411F-1367A78116A3}"/>
              </a:ext>
            </a:extLst>
          </p:cNvPr>
          <p:cNvSpPr/>
          <p:nvPr/>
        </p:nvSpPr>
        <p:spPr>
          <a:xfrm>
            <a:off x="3135584" y="3035039"/>
            <a:ext cx="2772000"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Enhanced Frailty Service</a:t>
            </a:r>
          </a:p>
        </p:txBody>
      </p:sp>
      <p:sp>
        <p:nvSpPr>
          <p:cNvPr id="26" name="Rectangle 25">
            <a:extLst>
              <a:ext uri="{FF2B5EF4-FFF2-40B4-BE49-F238E27FC236}">
                <a16:creationId xmlns:a16="http://schemas.microsoft.com/office/drawing/2014/main" id="{86E92341-2A2B-416D-B9B4-579A3EA00992}"/>
              </a:ext>
            </a:extLst>
          </p:cNvPr>
          <p:cNvSpPr/>
          <p:nvPr/>
        </p:nvSpPr>
        <p:spPr>
          <a:xfrm>
            <a:off x="9355408" y="5373012"/>
            <a:ext cx="2772000" cy="603927"/>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Mental Health- need access to hospital discharge team, to improve flow </a:t>
            </a:r>
          </a:p>
        </p:txBody>
      </p:sp>
      <p:sp>
        <p:nvSpPr>
          <p:cNvPr id="28" name="Rectangle 27">
            <a:extLst>
              <a:ext uri="{FF2B5EF4-FFF2-40B4-BE49-F238E27FC236}">
                <a16:creationId xmlns:a16="http://schemas.microsoft.com/office/drawing/2014/main" id="{5D1764AA-8C87-4D6F-8BF8-A712D30E932B}"/>
              </a:ext>
            </a:extLst>
          </p:cNvPr>
          <p:cNvSpPr/>
          <p:nvPr/>
        </p:nvSpPr>
        <p:spPr>
          <a:xfrm>
            <a:off x="3106208" y="5033177"/>
            <a:ext cx="2801376" cy="9000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Arial" panose="020B0604020202020204" pitchFamily="34" charset="0"/>
                <a:cs typeface="Arial" panose="020B0604020202020204" pitchFamily="34" charset="0"/>
              </a:rPr>
              <a:t>Mental health – crisis alternative- Coves, stepdown beds, Home Treatment Team </a:t>
            </a:r>
          </a:p>
        </p:txBody>
      </p:sp>
    </p:spTree>
    <p:extLst>
      <p:ext uri="{BB962C8B-B14F-4D97-AF65-F5344CB8AC3E}">
        <p14:creationId xmlns:p14="http://schemas.microsoft.com/office/powerpoint/2010/main" val="150976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ormAutofit fontScale="90000"/>
          </a:bodyPr>
          <a:lstStyle/>
          <a:p>
            <a:r>
              <a:rPr lang="en-GB" sz="3000" b="1" dirty="0"/>
              <a:t>Winter demand and capacity modelling (1/3)</a:t>
            </a:r>
            <a:br>
              <a:rPr lang="en-GB" sz="3000" b="1" dirty="0"/>
            </a:br>
            <a:r>
              <a:rPr lang="en-GB" sz="2200" dirty="0">
                <a:latin typeface="Arial" panose="020B0604020202020204" pitchFamily="34" charset="0"/>
                <a:cs typeface="Arial" panose="020B0604020202020204" pitchFamily="34" charset="0"/>
              </a:rPr>
              <a:t>This will be reviewed fortnightly by the Harrow Health and Care Executive for oversight and risk management.</a:t>
            </a:r>
            <a:br>
              <a:rPr lang="en-GB" sz="3200" dirty="0">
                <a:latin typeface="Arial" panose="020B0604020202020204" pitchFamily="34" charset="0"/>
                <a:cs typeface="Arial" panose="020B0604020202020204" pitchFamily="34" charset="0"/>
              </a:rPr>
            </a:br>
            <a:endParaRPr lang="en-GB" sz="3000" b="1" dirty="0"/>
          </a:p>
        </p:txBody>
      </p:sp>
      <p:graphicFrame>
        <p:nvGraphicFramePr>
          <p:cNvPr id="14" name="Table 13"/>
          <p:cNvGraphicFramePr>
            <a:graphicFrameLocks noGrp="1"/>
          </p:cNvGraphicFramePr>
          <p:nvPr>
            <p:extLst>
              <p:ext uri="{D42A27DB-BD31-4B8C-83A1-F6EECF244321}">
                <p14:modId xmlns:p14="http://schemas.microsoft.com/office/powerpoint/2010/main" val="857850112"/>
              </p:ext>
            </p:extLst>
          </p:nvPr>
        </p:nvGraphicFramePr>
        <p:xfrm>
          <a:off x="83782" y="1247667"/>
          <a:ext cx="11803419" cy="4713185"/>
        </p:xfrm>
        <a:graphic>
          <a:graphicData uri="http://schemas.openxmlformats.org/drawingml/2006/table">
            <a:tbl>
              <a:tblPr/>
              <a:tblGrid>
                <a:gridCol w="381035">
                  <a:extLst>
                    <a:ext uri="{9D8B030D-6E8A-4147-A177-3AD203B41FA5}">
                      <a16:colId xmlns:a16="http://schemas.microsoft.com/office/drawing/2014/main" val="1626490309"/>
                    </a:ext>
                  </a:extLst>
                </a:gridCol>
                <a:gridCol w="5689542">
                  <a:extLst>
                    <a:ext uri="{9D8B030D-6E8A-4147-A177-3AD203B41FA5}">
                      <a16:colId xmlns:a16="http://schemas.microsoft.com/office/drawing/2014/main" val="4065824187"/>
                    </a:ext>
                  </a:extLst>
                </a:gridCol>
                <a:gridCol w="554233">
                  <a:extLst>
                    <a:ext uri="{9D8B030D-6E8A-4147-A177-3AD203B41FA5}">
                      <a16:colId xmlns:a16="http://schemas.microsoft.com/office/drawing/2014/main" val="1367260892"/>
                    </a:ext>
                  </a:extLst>
                </a:gridCol>
                <a:gridCol w="1177744">
                  <a:extLst>
                    <a:ext uri="{9D8B030D-6E8A-4147-A177-3AD203B41FA5}">
                      <a16:colId xmlns:a16="http://schemas.microsoft.com/office/drawing/2014/main" val="2527074176"/>
                    </a:ext>
                  </a:extLst>
                </a:gridCol>
                <a:gridCol w="704337">
                  <a:extLst>
                    <a:ext uri="{9D8B030D-6E8A-4147-A177-3AD203B41FA5}">
                      <a16:colId xmlns:a16="http://schemas.microsoft.com/office/drawing/2014/main" val="3516665294"/>
                    </a:ext>
                  </a:extLst>
                </a:gridCol>
                <a:gridCol w="600418">
                  <a:extLst>
                    <a:ext uri="{9D8B030D-6E8A-4147-A177-3AD203B41FA5}">
                      <a16:colId xmlns:a16="http://schemas.microsoft.com/office/drawing/2014/main" val="2685944823"/>
                    </a:ext>
                  </a:extLst>
                </a:gridCol>
                <a:gridCol w="684131">
                  <a:extLst>
                    <a:ext uri="{9D8B030D-6E8A-4147-A177-3AD203B41FA5}">
                      <a16:colId xmlns:a16="http://schemas.microsoft.com/office/drawing/2014/main" val="3847709700"/>
                    </a:ext>
                  </a:extLst>
                </a:gridCol>
                <a:gridCol w="753409">
                  <a:extLst>
                    <a:ext uri="{9D8B030D-6E8A-4147-A177-3AD203B41FA5}">
                      <a16:colId xmlns:a16="http://schemas.microsoft.com/office/drawing/2014/main" val="3062806361"/>
                    </a:ext>
                  </a:extLst>
                </a:gridCol>
                <a:gridCol w="704337">
                  <a:extLst>
                    <a:ext uri="{9D8B030D-6E8A-4147-A177-3AD203B41FA5}">
                      <a16:colId xmlns:a16="http://schemas.microsoft.com/office/drawing/2014/main" val="2179918932"/>
                    </a:ext>
                  </a:extLst>
                </a:gridCol>
                <a:gridCol w="554233">
                  <a:extLst>
                    <a:ext uri="{9D8B030D-6E8A-4147-A177-3AD203B41FA5}">
                      <a16:colId xmlns:a16="http://schemas.microsoft.com/office/drawing/2014/main" val="4147357397"/>
                    </a:ext>
                  </a:extLst>
                </a:gridCol>
              </a:tblGrid>
              <a:tr h="329019">
                <a:tc>
                  <a:txBody>
                    <a:bodyPr/>
                    <a:lstStyle/>
                    <a:p>
                      <a:pPr algn="l" fontAlgn="ctr"/>
                      <a:r>
                        <a:rPr lang="en-GB" sz="900" b="1" i="0" u="none" strike="noStrike">
                          <a:solidFill>
                            <a:srgbClr val="FFFFFF"/>
                          </a:solidFill>
                          <a:effectLst/>
                          <a:latin typeface="Calibri" panose="020F0502020204030204" pitchFamily="34" charset="0"/>
                        </a:rPr>
                        <a:t>Line No</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900" b="1" i="0" u="none" strike="noStrike" dirty="0">
                          <a:solidFill>
                            <a:srgbClr val="FFFFFF"/>
                          </a:solidFill>
                          <a:effectLst/>
                          <a:latin typeface="Calibri" panose="020F0502020204030204" pitchFamily="34" charset="0"/>
                        </a:rPr>
                        <a:t>System Indicators</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900" b="1" i="0" u="none" strike="noStrike">
                          <a:solidFill>
                            <a:srgbClr val="FFFFFF"/>
                          </a:solidFill>
                          <a:effectLst/>
                          <a:latin typeface="Calibri" panose="020F0502020204030204" pitchFamily="34" charset="0"/>
                        </a:rPr>
                        <a:t>Status</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700" b="1" i="0" u="none" strike="noStrike">
                          <a:solidFill>
                            <a:srgbClr val="FFFFFF"/>
                          </a:solidFill>
                          <a:effectLst/>
                          <a:latin typeface="Calibri" panose="020F0502020204030204" pitchFamily="34" charset="0"/>
                        </a:rPr>
                        <a:t>Source</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700" b="1" i="0" u="none" strike="noStrike">
                          <a:solidFill>
                            <a:srgbClr val="FFFFFF"/>
                          </a:solidFill>
                          <a:effectLst/>
                          <a:latin typeface="Calibri" panose="020F0502020204030204" pitchFamily="34" charset="0"/>
                        </a:rPr>
                        <a:t>Cohort</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700" b="1" i="0" u="none" strike="noStrike">
                          <a:solidFill>
                            <a:srgbClr val="FFFFFF"/>
                          </a:solidFill>
                          <a:effectLst/>
                          <a:latin typeface="Calibri" panose="020F0502020204030204" pitchFamily="34" charset="0"/>
                        </a:rPr>
                        <a:t>Frequency </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dirty="0">
                          <a:solidFill>
                            <a:srgbClr val="FFFFFF"/>
                          </a:solidFill>
                          <a:effectLst/>
                          <a:latin typeface="Calibri" panose="020F0502020204030204" pitchFamily="34" charset="0"/>
                        </a:rPr>
                        <a:t>Current Week</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a:solidFill>
                            <a:srgbClr val="FFFFFF"/>
                          </a:solidFill>
                          <a:effectLst/>
                          <a:latin typeface="Calibri" panose="020F0502020204030204" pitchFamily="34" charset="0"/>
                        </a:rPr>
                        <a:t>Previous Week</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a:solidFill>
                            <a:srgbClr val="FFFFFF"/>
                          </a:solidFill>
                          <a:effectLst/>
                          <a:latin typeface="Calibri" panose="020F0502020204030204" pitchFamily="34" charset="0"/>
                        </a:rPr>
                        <a:t>Current Trend</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a:solidFill>
                            <a:srgbClr val="FFFFFF"/>
                          </a:solidFill>
                          <a:effectLst/>
                          <a:latin typeface="Calibri" panose="020F0502020204030204" pitchFamily="34" charset="0"/>
                        </a:rPr>
                        <a:t>Previous Trend</a:t>
                      </a:r>
                    </a:p>
                  </a:txBody>
                  <a:tcPr marL="7594" marR="7594" marT="7594"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extLst>
                  <a:ext uri="{0D108BD9-81ED-4DB2-BD59-A6C34878D82A}">
                    <a16:rowId xmlns:a16="http://schemas.microsoft.com/office/drawing/2014/main" val="1195929246"/>
                  </a:ext>
                </a:extLst>
              </a:tr>
              <a:tr h="164509">
                <a:tc gridSpan="10">
                  <a:txBody>
                    <a:bodyPr/>
                    <a:lstStyle/>
                    <a:p>
                      <a:pPr algn="l" fontAlgn="ctr"/>
                      <a:r>
                        <a:rPr lang="en-GB" sz="1000" b="1" i="0" u="none" strike="noStrike">
                          <a:solidFill>
                            <a:srgbClr val="FFFFFF"/>
                          </a:solidFill>
                          <a:effectLst/>
                          <a:latin typeface="Calibri" panose="020F0502020204030204" pitchFamily="34" charset="0"/>
                        </a:rPr>
                        <a:t>Success of Prevention Measures</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58072786"/>
                  </a:ext>
                </a:extLst>
              </a:tr>
              <a:tr h="164509">
                <a:tc>
                  <a:txBody>
                    <a:bodyPr/>
                    <a:lstStyle/>
                    <a:p>
                      <a:pPr algn="r" fontAlgn="ctr"/>
                      <a:r>
                        <a:rPr lang="en-GB" sz="900" b="1" i="0" u="none" strike="noStrike">
                          <a:solidFill>
                            <a:srgbClr val="FFFFFF"/>
                          </a:solidFill>
                          <a:effectLst/>
                          <a:latin typeface="Calibri" panose="020F0502020204030204" pitchFamily="34" charset="0"/>
                        </a:rPr>
                        <a:t>1</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Autumn Campaign - Covid vaccination uptake by cohort</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Foundry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0.05%</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99964483"/>
                  </a:ext>
                </a:extLst>
              </a:tr>
              <a:tr h="164509">
                <a:tc>
                  <a:txBody>
                    <a:bodyPr/>
                    <a:lstStyle/>
                    <a:p>
                      <a:pPr algn="r" fontAlgn="ctr"/>
                      <a:r>
                        <a:rPr lang="en-GB" sz="900" b="1" i="0" u="none" strike="noStrike">
                          <a:solidFill>
                            <a:srgbClr val="FFFFFF"/>
                          </a:solidFill>
                          <a:effectLst/>
                          <a:latin typeface="Calibri" panose="020F0502020204030204" pitchFamily="34" charset="0"/>
                        </a:rPr>
                        <a:t>2</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Autumn Campaign - Flu vaccination uptake by cohort (including years 7 and 11)</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WSIC/Immform</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5.90%</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47139876"/>
                  </a:ext>
                </a:extLst>
              </a:tr>
              <a:tr h="164509">
                <a:tc>
                  <a:txBody>
                    <a:bodyPr/>
                    <a:lstStyle/>
                    <a:p>
                      <a:pPr algn="r" fontAlgn="ctr"/>
                      <a:r>
                        <a:rPr lang="en-GB" sz="900" b="1" i="0" u="none" strike="noStrike">
                          <a:solidFill>
                            <a:srgbClr val="FFFFFF"/>
                          </a:solidFill>
                          <a:effectLst/>
                          <a:latin typeface="Calibri" panose="020F0502020204030204" pitchFamily="34" charset="0"/>
                        </a:rPr>
                        <a:t>3</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Paediatric Asthma Reviews within 48 hrs of AED attendance</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C000"/>
                    </a:solidFill>
                  </a:tcPr>
                </a:tc>
                <a:tc>
                  <a:txBody>
                    <a:bodyPr/>
                    <a:lstStyle/>
                    <a:p>
                      <a:pPr algn="l" fontAlgn="b"/>
                      <a:r>
                        <a:rPr lang="en-GB" sz="700" b="0" i="0" u="none" strike="noStrike">
                          <a:solidFill>
                            <a:srgbClr val="000000"/>
                          </a:solidFill>
                          <a:effectLst/>
                          <a:latin typeface="Calibri" panose="020F0502020204030204" pitchFamily="34" charset="0"/>
                        </a:rPr>
                        <a:t>Public Health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915556193"/>
                  </a:ext>
                </a:extLst>
              </a:tr>
              <a:tr h="164509">
                <a:tc>
                  <a:txBody>
                    <a:bodyPr/>
                    <a:lstStyle/>
                    <a:p>
                      <a:pPr algn="r" fontAlgn="ctr"/>
                      <a:r>
                        <a:rPr lang="en-GB" sz="900" b="1" i="0" u="none" strike="noStrike">
                          <a:solidFill>
                            <a:srgbClr val="FFFFFF"/>
                          </a:solidFill>
                          <a:effectLst/>
                          <a:latin typeface="Calibri" panose="020F0502020204030204" pitchFamily="34" charset="0"/>
                        </a:rPr>
                        <a:t>4</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Paediatric Asthma Reviews within 48 hrs of ED Admissions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C000"/>
                    </a:solidFill>
                  </a:tcPr>
                </a:tc>
                <a:tc>
                  <a:txBody>
                    <a:bodyPr/>
                    <a:lstStyle/>
                    <a:p>
                      <a:pPr algn="l" fontAlgn="b"/>
                      <a:r>
                        <a:rPr lang="en-GB" sz="700" b="0" i="0" u="none" strike="noStrike">
                          <a:solidFill>
                            <a:srgbClr val="000000"/>
                          </a:solidFill>
                          <a:effectLst/>
                          <a:latin typeface="Calibri" panose="020F0502020204030204" pitchFamily="34" charset="0"/>
                        </a:rPr>
                        <a:t>Public Health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FFFFFF"/>
                          </a:solidFill>
                          <a:effectLst/>
                          <a:latin typeface="Calibri" panose="020F0502020204030204" pitchFamily="34" charset="0"/>
                        </a:rPr>
                        <a:t>#N/A</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1000" b="1" i="0" u="none" strike="noStrike">
                          <a:solidFill>
                            <a:srgbClr val="FFFFFF"/>
                          </a:solidFill>
                          <a:effectLst/>
                          <a:latin typeface="Calibri" panose="020F0502020204030204" pitchFamily="34" charset="0"/>
                        </a:rPr>
                        <a:t> </a:t>
                      </a:r>
                    </a:p>
                  </a:txBody>
                  <a:tcPr marL="7594" marR="7594" marT="7594"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252076407"/>
                  </a:ext>
                </a:extLst>
              </a:tr>
              <a:tr h="271441">
                <a:tc>
                  <a:txBody>
                    <a:bodyPr/>
                    <a:lstStyle/>
                    <a:p>
                      <a:pPr algn="r" fontAlgn="ctr"/>
                      <a:r>
                        <a:rPr lang="en-GB" sz="900" b="1" i="0" u="none" strike="noStrike">
                          <a:solidFill>
                            <a:srgbClr val="FFFFFF"/>
                          </a:solidFill>
                          <a:effectLst/>
                          <a:latin typeface="Calibri" panose="020F0502020204030204" pitchFamily="34" charset="0"/>
                        </a:rPr>
                        <a:t>5</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Winter Wellness MECC sessions uptake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Voluntary Action Harrow - To be Scoped</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05433205"/>
                  </a:ext>
                </a:extLst>
              </a:tr>
              <a:tr h="164509">
                <a:tc gridSpan="10">
                  <a:txBody>
                    <a:bodyPr/>
                    <a:lstStyle/>
                    <a:p>
                      <a:pPr algn="l" fontAlgn="ctr"/>
                      <a:r>
                        <a:rPr lang="en-GB" sz="1000" b="1" i="0" u="none" strike="noStrike" dirty="0">
                          <a:solidFill>
                            <a:srgbClr val="FFFFFF"/>
                          </a:solidFill>
                          <a:effectLst/>
                          <a:latin typeface="Calibri" panose="020F0502020204030204" pitchFamily="34" charset="0"/>
                        </a:rPr>
                        <a:t>Demand pressure</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63B8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12740929"/>
                  </a:ext>
                </a:extLst>
              </a:tr>
              <a:tr h="164509">
                <a:tc>
                  <a:txBody>
                    <a:bodyPr/>
                    <a:lstStyle/>
                    <a:p>
                      <a:pPr algn="r" fontAlgn="ctr"/>
                      <a:r>
                        <a:rPr lang="en-GB" sz="900" b="1" i="0" u="none" strike="noStrike">
                          <a:solidFill>
                            <a:srgbClr val="FFFFFF"/>
                          </a:solidFill>
                          <a:effectLst/>
                          <a:latin typeface="Calibri" panose="020F0502020204030204" pitchFamily="34" charset="0"/>
                        </a:rPr>
                        <a:t>6</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AED Attends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NWL BI</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NPH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2,062</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1,776</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282123761"/>
                  </a:ext>
                </a:extLst>
              </a:tr>
              <a:tr h="164509">
                <a:tc>
                  <a:txBody>
                    <a:bodyPr/>
                    <a:lstStyle/>
                    <a:p>
                      <a:pPr algn="r" fontAlgn="ctr"/>
                      <a:r>
                        <a:rPr lang="en-GB" sz="900" b="1" i="0" u="none" strike="noStrike">
                          <a:solidFill>
                            <a:srgbClr val="FFFFFF"/>
                          </a:solidFill>
                          <a:effectLst/>
                          <a:latin typeface="Calibri" panose="020F0502020204030204" pitchFamily="34" charset="0"/>
                        </a:rPr>
                        <a:t>7</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AED Attends </a:t>
                      </a:r>
                      <a:r>
                        <a:rPr lang="en-GB" sz="1000" b="0" i="0" u="none" strike="noStrike" dirty="0" err="1">
                          <a:solidFill>
                            <a:srgbClr val="000000"/>
                          </a:solidFill>
                          <a:effectLst/>
                          <a:latin typeface="Calibri" panose="020F0502020204030204" pitchFamily="34" charset="0"/>
                        </a:rPr>
                        <a:t>Paeds</a:t>
                      </a:r>
                      <a:r>
                        <a:rPr lang="en-GB" sz="1000" b="0" i="0" u="none" strike="noStrike" dirty="0">
                          <a:solidFill>
                            <a:srgbClr val="000000"/>
                          </a:solidFill>
                          <a:effectLst/>
                          <a:latin typeface="Calibri" panose="020F0502020204030204" pitchFamily="34" charset="0"/>
                        </a:rPr>
                        <a:t> - 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NWL BI</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NPH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160</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160</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95513872"/>
                  </a:ext>
                </a:extLst>
              </a:tr>
              <a:tr h="164509">
                <a:tc>
                  <a:txBody>
                    <a:bodyPr/>
                    <a:lstStyle/>
                    <a:p>
                      <a:pPr algn="r" fontAlgn="ctr"/>
                      <a:r>
                        <a:rPr lang="en-GB" sz="900" b="1" i="0" u="none" strike="noStrike">
                          <a:solidFill>
                            <a:srgbClr val="FFFFFF"/>
                          </a:solidFill>
                          <a:effectLst/>
                          <a:latin typeface="Calibri" panose="020F0502020204030204" pitchFamily="34" charset="0"/>
                        </a:rPr>
                        <a:t>8</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UTC Attends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NWL BI</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NPH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1,359</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1,359</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092300412"/>
                  </a:ext>
                </a:extLst>
              </a:tr>
              <a:tr h="164509">
                <a:tc>
                  <a:txBody>
                    <a:bodyPr/>
                    <a:lstStyle/>
                    <a:p>
                      <a:pPr algn="r" fontAlgn="ctr"/>
                      <a:r>
                        <a:rPr lang="en-GB" sz="900" b="1" i="0" u="none" strike="noStrike">
                          <a:solidFill>
                            <a:srgbClr val="FFFFFF"/>
                          </a:solidFill>
                          <a:effectLst/>
                          <a:latin typeface="Calibri" panose="020F0502020204030204" pitchFamily="34" charset="0"/>
                        </a:rPr>
                        <a:t>9</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UTC Attends </a:t>
                      </a:r>
                      <a:r>
                        <a:rPr lang="en-GB" sz="1000" b="0" i="0" u="none" strike="noStrike" dirty="0" err="1">
                          <a:solidFill>
                            <a:srgbClr val="000000"/>
                          </a:solidFill>
                          <a:effectLst/>
                          <a:latin typeface="Calibri" panose="020F0502020204030204" pitchFamily="34" charset="0"/>
                        </a:rPr>
                        <a:t>Paeds</a:t>
                      </a:r>
                      <a:r>
                        <a:rPr lang="en-GB" sz="1000" b="0" i="0" u="none" strike="noStrike" dirty="0">
                          <a:solidFill>
                            <a:srgbClr val="000000"/>
                          </a:solidFill>
                          <a:effectLst/>
                          <a:latin typeface="Calibri" panose="020F0502020204030204" pitchFamily="34" charset="0"/>
                        </a:rPr>
                        <a:t> - 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NWL BI</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NPH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161</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161</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24349850"/>
                  </a:ext>
                </a:extLst>
              </a:tr>
              <a:tr h="164509">
                <a:tc>
                  <a:txBody>
                    <a:bodyPr/>
                    <a:lstStyle/>
                    <a:p>
                      <a:pPr algn="r" fontAlgn="ctr"/>
                      <a:r>
                        <a:rPr lang="en-GB" sz="900" b="1" i="0" u="none" strike="noStrike">
                          <a:solidFill>
                            <a:srgbClr val="FFFFFF"/>
                          </a:solidFill>
                          <a:effectLst/>
                          <a:latin typeface="Calibri" panose="020F0502020204030204" pitchFamily="34" charset="0"/>
                        </a:rPr>
                        <a:t>10</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Community/District Nursing - Number of visits completed (in hours)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CLCH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1,616</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1,577</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32393400"/>
                  </a:ext>
                </a:extLst>
              </a:tr>
              <a:tr h="164509">
                <a:tc>
                  <a:txBody>
                    <a:bodyPr/>
                    <a:lstStyle/>
                    <a:p>
                      <a:pPr algn="r" fontAlgn="ctr"/>
                      <a:r>
                        <a:rPr lang="en-GB" sz="900" b="1" i="0" u="none" strike="noStrike">
                          <a:solidFill>
                            <a:srgbClr val="FFFFFF"/>
                          </a:solidFill>
                          <a:effectLst/>
                          <a:latin typeface="Calibri" panose="020F0502020204030204" pitchFamily="34" charset="0"/>
                        </a:rPr>
                        <a:t>11</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Community/District Nursing - Number of rostered staff (in hours)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CLCH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1,455</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1,471</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95020932"/>
                  </a:ext>
                </a:extLst>
              </a:tr>
              <a:tr h="164509">
                <a:tc>
                  <a:txBody>
                    <a:bodyPr/>
                    <a:lstStyle/>
                    <a:p>
                      <a:pPr algn="r" fontAlgn="ctr"/>
                      <a:r>
                        <a:rPr lang="en-GB" sz="900" b="1" i="0" u="none" strike="noStrike">
                          <a:solidFill>
                            <a:srgbClr val="FFFFFF"/>
                          </a:solidFill>
                          <a:effectLst/>
                          <a:latin typeface="Calibri" panose="020F0502020204030204" pitchFamily="34" charset="0"/>
                        </a:rPr>
                        <a:t>12</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LA Demand Pressure</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LA</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14825822"/>
                  </a:ext>
                </a:extLst>
              </a:tr>
              <a:tr h="164509">
                <a:tc>
                  <a:txBody>
                    <a:bodyPr/>
                    <a:lstStyle/>
                    <a:p>
                      <a:pPr algn="r" fontAlgn="ctr"/>
                      <a:r>
                        <a:rPr lang="en-GB" sz="900" b="1" i="0" u="none" strike="noStrike">
                          <a:solidFill>
                            <a:srgbClr val="FFFFFF"/>
                          </a:solidFill>
                          <a:effectLst/>
                          <a:latin typeface="Calibri" panose="020F0502020204030204" pitchFamily="34" charset="0"/>
                        </a:rPr>
                        <a:t>13</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MH Liaison AED Referrals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57</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30</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127109895"/>
                  </a:ext>
                </a:extLst>
              </a:tr>
              <a:tr h="164509">
                <a:tc>
                  <a:txBody>
                    <a:bodyPr/>
                    <a:lstStyle/>
                    <a:p>
                      <a:pPr algn="r" fontAlgn="ctr"/>
                      <a:r>
                        <a:rPr lang="en-GB" sz="900" b="1" i="0" u="none" strike="noStrike">
                          <a:solidFill>
                            <a:srgbClr val="FFFFFF"/>
                          </a:solidFill>
                          <a:effectLst/>
                          <a:latin typeface="Calibri" panose="020F0502020204030204" pitchFamily="34" charset="0"/>
                        </a:rPr>
                        <a:t>14</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MH Liaison AED Referrals - 1 hour response</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66.7%</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72.7%</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97406626"/>
                  </a:ext>
                </a:extLst>
              </a:tr>
              <a:tr h="164509">
                <a:tc>
                  <a:txBody>
                    <a:bodyPr/>
                    <a:lstStyle/>
                    <a:p>
                      <a:pPr algn="r" fontAlgn="ctr"/>
                      <a:r>
                        <a:rPr lang="en-GB" sz="900" b="1" i="0" u="none" strike="noStrike">
                          <a:solidFill>
                            <a:srgbClr val="FFFFFF"/>
                          </a:solidFill>
                          <a:effectLst/>
                          <a:latin typeface="Calibri" panose="020F0502020204030204" pitchFamily="34" charset="0"/>
                        </a:rPr>
                        <a:t>15</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MH Liaison Ward referrals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20</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73</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512740948"/>
                  </a:ext>
                </a:extLst>
              </a:tr>
              <a:tr h="164509">
                <a:tc>
                  <a:txBody>
                    <a:bodyPr/>
                    <a:lstStyle/>
                    <a:p>
                      <a:pPr algn="r" fontAlgn="ctr"/>
                      <a:r>
                        <a:rPr lang="en-GB" sz="900" b="1" i="0" u="none" strike="noStrike">
                          <a:solidFill>
                            <a:srgbClr val="FFFFFF"/>
                          </a:solidFill>
                          <a:effectLst/>
                          <a:latin typeface="Calibri" panose="020F0502020204030204" pitchFamily="34" charset="0"/>
                        </a:rPr>
                        <a:t>16</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MH Liaison Ward referrals - 24 hour response</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83.3%</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94.1%</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091137673"/>
                  </a:ext>
                </a:extLst>
              </a:tr>
              <a:tr h="164509">
                <a:tc>
                  <a:txBody>
                    <a:bodyPr/>
                    <a:lstStyle/>
                    <a:p>
                      <a:pPr algn="r" fontAlgn="ctr"/>
                      <a:r>
                        <a:rPr lang="en-GB" sz="900" b="1" i="0" u="none" strike="noStrike">
                          <a:solidFill>
                            <a:srgbClr val="FFFFFF"/>
                          </a:solidFill>
                          <a:effectLst/>
                          <a:latin typeface="Calibri" panose="020F0502020204030204" pitchFamily="34" charset="0"/>
                        </a:rPr>
                        <a:t>17</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Rapid Response - Number of visits completed (in hours)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CLCH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272</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332</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523816573"/>
                  </a:ext>
                </a:extLst>
              </a:tr>
              <a:tr h="164509">
                <a:tc>
                  <a:txBody>
                    <a:bodyPr/>
                    <a:lstStyle/>
                    <a:p>
                      <a:pPr algn="r" fontAlgn="ctr"/>
                      <a:r>
                        <a:rPr lang="en-GB" sz="900" b="1" i="0" u="none" strike="noStrike">
                          <a:solidFill>
                            <a:srgbClr val="FFFFFF"/>
                          </a:solidFill>
                          <a:effectLst/>
                          <a:latin typeface="Calibri" panose="020F0502020204030204" pitchFamily="34" charset="0"/>
                        </a:rPr>
                        <a:t>18</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Rapid Response - Number of rostered staff (in hours)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700" b="0" i="0" u="none" strike="noStrike">
                          <a:solidFill>
                            <a:srgbClr val="000000"/>
                          </a:solidFill>
                          <a:effectLst/>
                          <a:latin typeface="Calibri" panose="020F0502020204030204" pitchFamily="34" charset="0"/>
                        </a:rPr>
                        <a:t>CLCH</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345</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368</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86644525"/>
                  </a:ext>
                </a:extLst>
              </a:tr>
              <a:tr h="164509">
                <a:tc>
                  <a:txBody>
                    <a:bodyPr/>
                    <a:lstStyle/>
                    <a:p>
                      <a:pPr algn="r" fontAlgn="ctr"/>
                      <a:r>
                        <a:rPr lang="en-GB" sz="900" b="1" i="0" u="none" strike="noStrike">
                          <a:solidFill>
                            <a:srgbClr val="FFFFFF"/>
                          </a:solidFill>
                          <a:effectLst/>
                          <a:latin typeface="Calibri" panose="020F0502020204030204" pitchFamily="34" charset="0"/>
                        </a:rPr>
                        <a:t>19</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Number of referrals to drug and alcohol service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737443161"/>
                  </a:ext>
                </a:extLst>
              </a:tr>
              <a:tr h="164509">
                <a:tc>
                  <a:txBody>
                    <a:bodyPr/>
                    <a:lstStyle/>
                    <a:p>
                      <a:pPr algn="r" fontAlgn="ctr"/>
                      <a:r>
                        <a:rPr lang="en-GB" sz="900" b="1" i="0" u="none" strike="noStrike">
                          <a:solidFill>
                            <a:srgbClr val="FFFFFF"/>
                          </a:solidFill>
                          <a:effectLst/>
                          <a:latin typeface="Calibri" panose="020F0502020204030204" pitchFamily="34" charset="0"/>
                        </a:rPr>
                        <a:t>20</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Number of urgent referrals to drug and alcohol service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CNWL</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33850438"/>
                  </a:ext>
                </a:extLst>
              </a:tr>
              <a:tr h="164509">
                <a:tc>
                  <a:txBody>
                    <a:bodyPr/>
                    <a:lstStyle/>
                    <a:p>
                      <a:pPr algn="r" fontAlgn="ctr"/>
                      <a:r>
                        <a:rPr lang="en-GB" sz="900" b="1" i="0" u="none" strike="noStrike">
                          <a:solidFill>
                            <a:srgbClr val="FFFFFF"/>
                          </a:solidFill>
                          <a:effectLst/>
                          <a:latin typeface="Calibri" panose="020F0502020204030204" pitchFamily="34" charset="0"/>
                        </a:rPr>
                        <a:t>21</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Number of referrals to Harrow Housing pathway for homeless patients with mental health issues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LA Housing</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53945879"/>
                  </a:ext>
                </a:extLst>
              </a:tr>
              <a:tr h="164509">
                <a:tc>
                  <a:txBody>
                    <a:bodyPr/>
                    <a:lstStyle/>
                    <a:p>
                      <a:pPr algn="r" fontAlgn="ctr"/>
                      <a:r>
                        <a:rPr lang="en-GB" sz="900" b="1" i="0" u="none" strike="noStrike">
                          <a:solidFill>
                            <a:srgbClr val="FFFFFF"/>
                          </a:solidFill>
                          <a:effectLst/>
                          <a:latin typeface="Calibri" panose="020F0502020204030204" pitchFamily="34" charset="0"/>
                        </a:rPr>
                        <a:t>22</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Number of urgent referrals to Harrow Housing pathway for homeless patients with mental health issues</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LA Housing</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567354492"/>
                  </a:ext>
                </a:extLst>
              </a:tr>
              <a:tr h="164509">
                <a:tc>
                  <a:txBody>
                    <a:bodyPr/>
                    <a:lstStyle/>
                    <a:p>
                      <a:pPr algn="r" fontAlgn="ctr"/>
                      <a:r>
                        <a:rPr lang="en-GB" sz="900" b="1" i="0" u="none" strike="noStrike">
                          <a:solidFill>
                            <a:srgbClr val="FFFFFF"/>
                          </a:solidFill>
                          <a:effectLst/>
                          <a:latin typeface="Calibri" panose="020F0502020204030204" pitchFamily="34" charset="0"/>
                        </a:rPr>
                        <a:t>23</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People contacting LA about Damp / Mould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LA Housing</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Monthly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832135389"/>
                  </a:ext>
                </a:extLst>
              </a:tr>
              <a:tr h="164509">
                <a:tc>
                  <a:txBody>
                    <a:bodyPr/>
                    <a:lstStyle/>
                    <a:p>
                      <a:pPr algn="r" fontAlgn="ctr"/>
                      <a:r>
                        <a:rPr lang="en-GB" sz="900" b="1" i="0" u="none" strike="noStrike">
                          <a:solidFill>
                            <a:srgbClr val="FFFFFF"/>
                          </a:solidFill>
                          <a:effectLst/>
                          <a:latin typeface="Calibri" panose="020F0502020204030204" pitchFamily="34" charset="0"/>
                        </a:rPr>
                        <a:t>24</a:t>
                      </a:r>
                    </a:p>
                  </a:txBody>
                  <a:tcPr marL="7594" marR="7594" marT="7594"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AE2573"/>
                    </a:solidFill>
                  </a:tcPr>
                </a:tc>
                <a:tc>
                  <a:txBody>
                    <a:bodyPr/>
                    <a:lstStyle/>
                    <a:p>
                      <a:pPr algn="l" fontAlgn="b"/>
                      <a:r>
                        <a:rPr lang="en-GB" sz="1000" b="0" i="0" u="none" strike="noStrike" dirty="0">
                          <a:solidFill>
                            <a:srgbClr val="000000"/>
                          </a:solidFill>
                          <a:effectLst/>
                          <a:latin typeface="Calibri" panose="020F0502020204030204" pitchFamily="34" charset="0"/>
                        </a:rPr>
                        <a:t>Primary Care Patches Use / Availability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900" b="0" i="0" u="none" strike="noStrike">
                          <a:solidFill>
                            <a:srgbClr val="000000"/>
                          </a:solidFill>
                          <a:effectLst/>
                          <a:latin typeface="Calibri" panose="020F0502020204030204" pitchFamily="34" charset="0"/>
                        </a:rPr>
                        <a:t> </a:t>
                      </a:r>
                    </a:p>
                  </a:txBody>
                  <a:tcPr marL="7594" marR="7594" marT="7594"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700" b="0" i="0" u="none" strike="noStrike">
                          <a:solidFill>
                            <a:srgbClr val="000000"/>
                          </a:solidFill>
                          <a:effectLst/>
                          <a:latin typeface="Calibri" panose="020F0502020204030204" pitchFamily="34" charset="0"/>
                        </a:rPr>
                        <a:t>Primary Care</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Harrow</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Weekly</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7594" marR="7594" marT="7594"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072960929"/>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855053647"/>
              </p:ext>
            </p:extLst>
          </p:nvPr>
        </p:nvGraphicFramePr>
        <p:xfrm>
          <a:off x="3217653" y="6171877"/>
          <a:ext cx="3502324" cy="571500"/>
        </p:xfrm>
        <a:graphic>
          <a:graphicData uri="http://schemas.openxmlformats.org/drawingml/2006/table">
            <a:tbl>
              <a:tblPr/>
              <a:tblGrid>
                <a:gridCol w="2889849">
                  <a:extLst>
                    <a:ext uri="{9D8B030D-6E8A-4147-A177-3AD203B41FA5}">
                      <a16:colId xmlns:a16="http://schemas.microsoft.com/office/drawing/2014/main" val="1056274939"/>
                    </a:ext>
                  </a:extLst>
                </a:gridCol>
                <a:gridCol w="612475">
                  <a:extLst>
                    <a:ext uri="{9D8B030D-6E8A-4147-A177-3AD203B41FA5}">
                      <a16:colId xmlns:a16="http://schemas.microsoft.com/office/drawing/2014/main" val="3227740998"/>
                    </a:ext>
                  </a:extLst>
                </a:gridCol>
              </a:tblGrid>
              <a:tr h="190500">
                <a:tc>
                  <a:txBody>
                    <a:bodyPr/>
                    <a:lstStyle/>
                    <a:p>
                      <a:pPr algn="l" fontAlgn="b"/>
                      <a:r>
                        <a:rPr lang="en-GB" sz="700" b="1" i="0" u="none" strike="noStrike" dirty="0">
                          <a:solidFill>
                            <a:srgbClr val="000000"/>
                          </a:solidFill>
                          <a:effectLst/>
                          <a:latin typeface="Calibri" panose="020F0502020204030204" pitchFamily="34" charset="0"/>
                        </a:rPr>
                        <a:t>Need confirmation that data is collected and reported.</a:t>
                      </a:r>
                    </a:p>
                  </a:txBody>
                  <a:tcPr marL="9525" marR="9525" marT="9525" marB="0" anchor="b">
                    <a:lnL>
                      <a:noFill/>
                    </a:lnL>
                    <a:lnR>
                      <a:noFill/>
                    </a:lnR>
                    <a:lnT>
                      <a:noFill/>
                    </a:lnT>
                    <a:lnB>
                      <a:noFill/>
                    </a:lnB>
                    <a:solidFill>
                      <a:schemeClr val="bg1"/>
                    </a:solidFill>
                  </a:tcPr>
                </a:tc>
                <a:tc>
                  <a:txBody>
                    <a:bodyPr/>
                    <a:lstStyle/>
                    <a:p>
                      <a:pPr algn="ctr" fontAlgn="b"/>
                      <a:r>
                        <a:rPr lang="en-GB" sz="9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994035284"/>
                  </a:ext>
                </a:extLst>
              </a:tr>
              <a:tr h="190500">
                <a:tc>
                  <a:txBody>
                    <a:bodyPr/>
                    <a:lstStyle/>
                    <a:p>
                      <a:pPr algn="l" fontAlgn="b"/>
                      <a:r>
                        <a:rPr lang="en-GB" sz="700" b="1" i="0" u="none" strike="noStrike" dirty="0">
                          <a:solidFill>
                            <a:srgbClr val="000000"/>
                          </a:solidFill>
                          <a:effectLst/>
                          <a:latin typeface="Calibri" panose="020F0502020204030204" pitchFamily="34" charset="0"/>
                        </a:rPr>
                        <a:t>Data is reported.  Process not yet in place for regular submission to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FFC000"/>
                    </a:solidFill>
                  </a:tcPr>
                </a:tc>
                <a:extLst>
                  <a:ext uri="{0D108BD9-81ED-4DB2-BD59-A6C34878D82A}">
                    <a16:rowId xmlns:a16="http://schemas.microsoft.com/office/drawing/2014/main" val="2177150377"/>
                  </a:ext>
                </a:extLst>
              </a:tr>
              <a:tr h="190500">
                <a:tc>
                  <a:txBody>
                    <a:bodyPr/>
                    <a:lstStyle/>
                    <a:p>
                      <a:pPr algn="l" fontAlgn="b"/>
                      <a:r>
                        <a:rPr lang="en-GB" sz="700" b="1" i="0" u="none" strike="noStrike" dirty="0">
                          <a:solidFill>
                            <a:srgbClr val="000000"/>
                          </a:solidFill>
                          <a:effectLst/>
                          <a:latin typeface="Calibri" panose="020F0502020204030204" pitchFamily="34" charset="0"/>
                        </a:rPr>
                        <a:t>Data received regularly by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70AC2E"/>
                    </a:solidFill>
                  </a:tcPr>
                </a:tc>
                <a:extLst>
                  <a:ext uri="{0D108BD9-81ED-4DB2-BD59-A6C34878D82A}">
                    <a16:rowId xmlns:a16="http://schemas.microsoft.com/office/drawing/2014/main" val="4026903276"/>
                  </a:ext>
                </a:extLst>
              </a:tr>
            </a:tbl>
          </a:graphicData>
        </a:graphic>
      </p:graphicFrame>
    </p:spTree>
    <p:extLst>
      <p:ext uri="{BB962C8B-B14F-4D97-AF65-F5344CB8AC3E}">
        <p14:creationId xmlns:p14="http://schemas.microsoft.com/office/powerpoint/2010/main" val="209399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ormAutofit fontScale="90000"/>
          </a:bodyPr>
          <a:lstStyle/>
          <a:p>
            <a:r>
              <a:rPr lang="en-GB" sz="3000" b="1" dirty="0"/>
              <a:t>Winter demand and capacity modelling (2/3)</a:t>
            </a:r>
            <a:br>
              <a:rPr lang="en-GB" sz="3000" b="1" dirty="0"/>
            </a:br>
            <a:r>
              <a:rPr lang="en-GB" sz="2200" dirty="0">
                <a:latin typeface="Arial" panose="020B0604020202020204" pitchFamily="34" charset="0"/>
                <a:cs typeface="Arial" panose="020B0604020202020204" pitchFamily="34" charset="0"/>
              </a:rPr>
              <a:t>This will be reviewed fortnightly by the Harrow Health and Care Executive for oversight and risk management.</a:t>
            </a:r>
            <a:br>
              <a:rPr lang="en-GB" sz="3200" dirty="0">
                <a:latin typeface="Arial" panose="020B0604020202020204" pitchFamily="34" charset="0"/>
                <a:cs typeface="Arial" panose="020B0604020202020204" pitchFamily="34" charset="0"/>
              </a:rPr>
            </a:br>
            <a:endParaRPr lang="en-GB" sz="3000" b="1" dirty="0"/>
          </a:p>
        </p:txBody>
      </p:sp>
      <p:graphicFrame>
        <p:nvGraphicFramePr>
          <p:cNvPr id="3" name="Table 2"/>
          <p:cNvGraphicFramePr>
            <a:graphicFrameLocks noGrp="1"/>
          </p:cNvGraphicFramePr>
          <p:nvPr>
            <p:extLst>
              <p:ext uri="{D42A27DB-BD31-4B8C-83A1-F6EECF244321}">
                <p14:modId xmlns:p14="http://schemas.microsoft.com/office/powerpoint/2010/main" val="1226199362"/>
              </p:ext>
            </p:extLst>
          </p:nvPr>
        </p:nvGraphicFramePr>
        <p:xfrm>
          <a:off x="526213" y="1154042"/>
          <a:ext cx="11300603" cy="4984989"/>
        </p:xfrm>
        <a:graphic>
          <a:graphicData uri="http://schemas.openxmlformats.org/drawingml/2006/table">
            <a:tbl>
              <a:tblPr/>
              <a:tblGrid>
                <a:gridCol w="424617">
                  <a:extLst>
                    <a:ext uri="{9D8B030D-6E8A-4147-A177-3AD203B41FA5}">
                      <a16:colId xmlns:a16="http://schemas.microsoft.com/office/drawing/2014/main" val="1794368413"/>
                    </a:ext>
                  </a:extLst>
                </a:gridCol>
                <a:gridCol w="4487430">
                  <a:extLst>
                    <a:ext uri="{9D8B030D-6E8A-4147-A177-3AD203B41FA5}">
                      <a16:colId xmlns:a16="http://schemas.microsoft.com/office/drawing/2014/main" val="1008188115"/>
                    </a:ext>
                  </a:extLst>
                </a:gridCol>
                <a:gridCol w="617624">
                  <a:extLst>
                    <a:ext uri="{9D8B030D-6E8A-4147-A177-3AD203B41FA5}">
                      <a16:colId xmlns:a16="http://schemas.microsoft.com/office/drawing/2014/main" val="173322042"/>
                    </a:ext>
                  </a:extLst>
                </a:gridCol>
                <a:gridCol w="1312452">
                  <a:extLst>
                    <a:ext uri="{9D8B030D-6E8A-4147-A177-3AD203B41FA5}">
                      <a16:colId xmlns:a16="http://schemas.microsoft.com/office/drawing/2014/main" val="3708902521"/>
                    </a:ext>
                  </a:extLst>
                </a:gridCol>
                <a:gridCol w="784898">
                  <a:extLst>
                    <a:ext uri="{9D8B030D-6E8A-4147-A177-3AD203B41FA5}">
                      <a16:colId xmlns:a16="http://schemas.microsoft.com/office/drawing/2014/main" val="1009403856"/>
                    </a:ext>
                  </a:extLst>
                </a:gridCol>
                <a:gridCol w="669094">
                  <a:extLst>
                    <a:ext uri="{9D8B030D-6E8A-4147-A177-3AD203B41FA5}">
                      <a16:colId xmlns:a16="http://schemas.microsoft.com/office/drawing/2014/main" val="2601741029"/>
                    </a:ext>
                  </a:extLst>
                </a:gridCol>
                <a:gridCol w="762382">
                  <a:extLst>
                    <a:ext uri="{9D8B030D-6E8A-4147-A177-3AD203B41FA5}">
                      <a16:colId xmlns:a16="http://schemas.microsoft.com/office/drawing/2014/main" val="1507634644"/>
                    </a:ext>
                  </a:extLst>
                </a:gridCol>
                <a:gridCol w="839584">
                  <a:extLst>
                    <a:ext uri="{9D8B030D-6E8A-4147-A177-3AD203B41FA5}">
                      <a16:colId xmlns:a16="http://schemas.microsoft.com/office/drawing/2014/main" val="4285059687"/>
                    </a:ext>
                  </a:extLst>
                </a:gridCol>
                <a:gridCol w="784898">
                  <a:extLst>
                    <a:ext uri="{9D8B030D-6E8A-4147-A177-3AD203B41FA5}">
                      <a16:colId xmlns:a16="http://schemas.microsoft.com/office/drawing/2014/main" val="3814770805"/>
                    </a:ext>
                  </a:extLst>
                </a:gridCol>
                <a:gridCol w="617624">
                  <a:extLst>
                    <a:ext uri="{9D8B030D-6E8A-4147-A177-3AD203B41FA5}">
                      <a16:colId xmlns:a16="http://schemas.microsoft.com/office/drawing/2014/main" val="558436779"/>
                    </a:ext>
                  </a:extLst>
                </a:gridCol>
              </a:tblGrid>
              <a:tr h="270198">
                <a:tc>
                  <a:txBody>
                    <a:bodyPr/>
                    <a:lstStyle/>
                    <a:p>
                      <a:pPr algn="l" fontAlgn="ctr"/>
                      <a:r>
                        <a:rPr lang="en-GB" sz="900" b="1" i="0" u="none" strike="noStrike" dirty="0">
                          <a:solidFill>
                            <a:srgbClr val="FFFFFF"/>
                          </a:solidFill>
                          <a:effectLst/>
                          <a:latin typeface="Calibri" panose="020F0502020204030204" pitchFamily="34" charset="0"/>
                        </a:rPr>
                        <a:t>Line No</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900" b="1" i="0" u="none" strike="noStrike" dirty="0">
                          <a:solidFill>
                            <a:srgbClr val="FFFFFF"/>
                          </a:solidFill>
                          <a:effectLst/>
                          <a:latin typeface="Calibri" panose="020F0502020204030204" pitchFamily="34" charset="0"/>
                        </a:rPr>
                        <a:t>System Indicators</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700" b="1" i="0" u="none" strike="noStrike">
                          <a:solidFill>
                            <a:srgbClr val="FFFFFF"/>
                          </a:solidFill>
                          <a:effectLst/>
                          <a:latin typeface="Calibri" panose="020F0502020204030204" pitchFamily="34" charset="0"/>
                        </a:rPr>
                        <a:t>Status</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Source</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Cohort</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Frequency </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dirty="0">
                          <a:solidFill>
                            <a:srgbClr val="FFFFFF"/>
                          </a:solidFill>
                          <a:effectLst/>
                          <a:latin typeface="Calibri" panose="020F0502020204030204" pitchFamily="34" charset="0"/>
                        </a:rPr>
                        <a:t>Current Week</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dirty="0">
                          <a:solidFill>
                            <a:srgbClr val="FFFFFF"/>
                          </a:solidFill>
                          <a:effectLst/>
                          <a:latin typeface="Calibri" panose="020F0502020204030204" pitchFamily="34" charset="0"/>
                        </a:rPr>
                        <a:t>Previous Week</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dirty="0">
                          <a:solidFill>
                            <a:srgbClr val="FFFFFF"/>
                          </a:solidFill>
                          <a:effectLst/>
                          <a:latin typeface="Calibri" panose="020F0502020204030204" pitchFamily="34" charset="0"/>
                        </a:rPr>
                        <a:t>Current Trend</a:t>
                      </a:r>
                    </a:p>
                  </a:txBody>
                  <a:tcPr marL="6261" marR="6261" marT="6261"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dirty="0">
                          <a:solidFill>
                            <a:srgbClr val="FFFFFF"/>
                          </a:solidFill>
                          <a:effectLst/>
                          <a:latin typeface="Calibri" panose="020F0502020204030204" pitchFamily="34" charset="0"/>
                        </a:rPr>
                        <a:t>Previous Trend</a:t>
                      </a:r>
                    </a:p>
                  </a:txBody>
                  <a:tcPr marL="6261" marR="6261" marT="6261"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extLst>
                  <a:ext uri="{0D108BD9-81ED-4DB2-BD59-A6C34878D82A}">
                    <a16:rowId xmlns:a16="http://schemas.microsoft.com/office/drawing/2014/main" val="1298754275"/>
                  </a:ext>
                </a:extLst>
              </a:tr>
              <a:tr h="135098">
                <a:tc gridSpan="10">
                  <a:txBody>
                    <a:bodyPr/>
                    <a:lstStyle/>
                    <a:p>
                      <a:pPr algn="l" fontAlgn="ctr"/>
                      <a:r>
                        <a:rPr lang="en-GB" sz="1200" b="1" i="0" u="none" strike="noStrike" dirty="0">
                          <a:solidFill>
                            <a:srgbClr val="FFFFFF"/>
                          </a:solidFill>
                          <a:effectLst/>
                          <a:latin typeface="Calibri" panose="020F0502020204030204" pitchFamily="34" charset="0"/>
                        </a:rPr>
                        <a:t>Pathway Efficiency</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66269460"/>
                  </a:ext>
                </a:extLst>
              </a:tr>
              <a:tr h="135098">
                <a:tc>
                  <a:txBody>
                    <a:bodyPr/>
                    <a:lstStyle/>
                    <a:p>
                      <a:pPr algn="r" fontAlgn="ctr"/>
                      <a:r>
                        <a:rPr lang="en-GB" sz="1000" b="1" i="0" u="none" strike="noStrike" dirty="0">
                          <a:solidFill>
                            <a:srgbClr val="FFFFFF"/>
                          </a:solidFill>
                          <a:effectLst/>
                          <a:latin typeface="Calibri" panose="020F0502020204030204" pitchFamily="34" charset="0"/>
                        </a:rPr>
                        <a:t>25</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Community Bed DTOCs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Local Care</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9360109"/>
                  </a:ext>
                </a:extLst>
              </a:tr>
              <a:tr h="222912">
                <a:tc>
                  <a:txBody>
                    <a:bodyPr/>
                    <a:lstStyle/>
                    <a:p>
                      <a:pPr algn="r" fontAlgn="ctr"/>
                      <a:r>
                        <a:rPr lang="en-GB" sz="1000" b="1" i="0" u="none" strike="noStrike">
                          <a:solidFill>
                            <a:srgbClr val="FFFFFF"/>
                          </a:solidFill>
                          <a:effectLst/>
                          <a:latin typeface="Calibri" panose="020F0502020204030204" pitchFamily="34" charset="0"/>
                        </a:rPr>
                        <a:t>26</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DTOCs by pathway @ NPH as % discharges vs NWL Boroughs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Local Care: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15889700"/>
                  </a:ext>
                </a:extLst>
              </a:tr>
              <a:tr h="222912">
                <a:tc>
                  <a:txBody>
                    <a:bodyPr/>
                    <a:lstStyle/>
                    <a:p>
                      <a:pPr algn="r" fontAlgn="ctr"/>
                      <a:r>
                        <a:rPr lang="en-GB" sz="1000" b="1" i="0" u="none" strike="noStrike">
                          <a:solidFill>
                            <a:srgbClr val="FFFFFF"/>
                          </a:solidFill>
                          <a:effectLst/>
                          <a:latin typeface="Calibri" panose="020F0502020204030204" pitchFamily="34" charset="0"/>
                        </a:rPr>
                        <a:t>27</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Awaiting equipment</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61004756"/>
                  </a:ext>
                </a:extLst>
              </a:tr>
              <a:tr h="222912">
                <a:tc>
                  <a:txBody>
                    <a:bodyPr/>
                    <a:lstStyle/>
                    <a:p>
                      <a:pPr algn="r" fontAlgn="ctr"/>
                      <a:r>
                        <a:rPr lang="en-GB" sz="1000" b="1" i="0" u="none" strike="noStrike">
                          <a:solidFill>
                            <a:srgbClr val="FFFFFF"/>
                          </a:solidFill>
                          <a:effectLst/>
                          <a:latin typeface="Calibri" panose="020F0502020204030204" pitchFamily="34" charset="0"/>
                        </a:rPr>
                        <a:t>28</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Awaiting long term placement</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777731888"/>
                  </a:ext>
                </a:extLst>
              </a:tr>
              <a:tr h="222912">
                <a:tc>
                  <a:txBody>
                    <a:bodyPr/>
                    <a:lstStyle/>
                    <a:p>
                      <a:pPr algn="r" fontAlgn="ctr"/>
                      <a:r>
                        <a:rPr lang="en-GB" sz="1000" b="1" i="0" u="none" strike="noStrike">
                          <a:solidFill>
                            <a:srgbClr val="FFFFFF"/>
                          </a:solidFill>
                          <a:effectLst/>
                          <a:latin typeface="Calibri" panose="020F0502020204030204" pitchFamily="34" charset="0"/>
                        </a:rPr>
                        <a:t>29</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Awaiting rehab bed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128385061"/>
                  </a:ext>
                </a:extLst>
              </a:tr>
              <a:tr h="222912">
                <a:tc>
                  <a:txBody>
                    <a:bodyPr/>
                    <a:lstStyle/>
                    <a:p>
                      <a:pPr algn="r" fontAlgn="ctr"/>
                      <a:r>
                        <a:rPr lang="en-GB" sz="1000" b="1" i="0" u="none" strike="noStrike">
                          <a:solidFill>
                            <a:srgbClr val="FFFFFF"/>
                          </a:solidFill>
                          <a:effectLst/>
                          <a:latin typeface="Calibri" panose="020F0502020204030204" pitchFamily="34" charset="0"/>
                        </a:rPr>
                        <a:t>30</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Homeless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047767653"/>
                  </a:ext>
                </a:extLst>
              </a:tr>
              <a:tr h="222912">
                <a:tc>
                  <a:txBody>
                    <a:bodyPr/>
                    <a:lstStyle/>
                    <a:p>
                      <a:pPr algn="r" fontAlgn="ctr"/>
                      <a:r>
                        <a:rPr lang="en-GB" sz="1000" b="1" i="0" u="none" strike="noStrike">
                          <a:solidFill>
                            <a:srgbClr val="FFFFFF"/>
                          </a:solidFill>
                          <a:effectLst/>
                          <a:latin typeface="Calibri" panose="020F0502020204030204" pitchFamily="34" charset="0"/>
                        </a:rPr>
                        <a:t>31</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Patient / family choice delays.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95736148"/>
                  </a:ext>
                </a:extLst>
              </a:tr>
              <a:tr h="222912">
                <a:tc>
                  <a:txBody>
                    <a:bodyPr/>
                    <a:lstStyle/>
                    <a:p>
                      <a:pPr algn="r" fontAlgn="ctr"/>
                      <a:r>
                        <a:rPr lang="en-GB" sz="1000" b="1" i="0" u="none" strike="noStrike">
                          <a:solidFill>
                            <a:srgbClr val="FFFFFF"/>
                          </a:solidFill>
                          <a:effectLst/>
                          <a:latin typeface="Calibri" panose="020F0502020204030204" pitchFamily="34" charset="0"/>
                        </a:rPr>
                        <a:t>32</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NPH DTOCs: POC start / restart</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957292058"/>
                  </a:ext>
                </a:extLst>
              </a:tr>
              <a:tr h="222912">
                <a:tc>
                  <a:txBody>
                    <a:bodyPr/>
                    <a:lstStyle/>
                    <a:p>
                      <a:pPr algn="r" fontAlgn="ctr"/>
                      <a:r>
                        <a:rPr lang="en-GB" sz="1000" b="1" i="0" u="none" strike="noStrike">
                          <a:solidFill>
                            <a:srgbClr val="FFFFFF"/>
                          </a:solidFill>
                          <a:effectLst/>
                          <a:latin typeface="Calibri" panose="020F0502020204030204" pitchFamily="34" charset="0"/>
                        </a:rPr>
                        <a:t>33</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Number of pts waiting more than 48 hours on a P1 pathway escalated</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298103858"/>
                  </a:ext>
                </a:extLst>
              </a:tr>
              <a:tr h="222912">
                <a:tc>
                  <a:txBody>
                    <a:bodyPr/>
                    <a:lstStyle/>
                    <a:p>
                      <a:pPr algn="r" fontAlgn="ctr"/>
                      <a:r>
                        <a:rPr lang="en-GB" sz="1000" b="1" i="0" u="none" strike="noStrike">
                          <a:solidFill>
                            <a:srgbClr val="FFFFFF"/>
                          </a:solidFill>
                          <a:effectLst/>
                          <a:latin typeface="Calibri" panose="020F0502020204030204" pitchFamily="34" charset="0"/>
                        </a:rPr>
                        <a:t>34</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Number of  pts waiting more than 5 days on a P1 pathways escalated</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643622055"/>
                  </a:ext>
                </a:extLst>
              </a:tr>
              <a:tr h="222912">
                <a:tc>
                  <a:txBody>
                    <a:bodyPr/>
                    <a:lstStyle/>
                    <a:p>
                      <a:pPr algn="r" fontAlgn="ctr"/>
                      <a:r>
                        <a:rPr lang="en-GB" sz="1000" b="1" i="0" u="none" strike="noStrike">
                          <a:solidFill>
                            <a:srgbClr val="FFFFFF"/>
                          </a:solidFill>
                          <a:effectLst/>
                          <a:latin typeface="Calibri" panose="020F0502020204030204" pitchFamily="34" charset="0"/>
                        </a:rPr>
                        <a:t>35</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Number of  pts waiting more than 5 days on a P3 pathway escalated</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255092064"/>
                  </a:ext>
                </a:extLst>
              </a:tr>
              <a:tr h="222912">
                <a:tc>
                  <a:txBody>
                    <a:bodyPr/>
                    <a:lstStyle/>
                    <a:p>
                      <a:pPr algn="r" fontAlgn="ctr"/>
                      <a:r>
                        <a:rPr lang="en-GB" sz="1000" b="1" i="0" u="none" strike="noStrike">
                          <a:solidFill>
                            <a:srgbClr val="FFFFFF"/>
                          </a:solidFill>
                          <a:effectLst/>
                          <a:latin typeface="Calibri" panose="020F0502020204030204" pitchFamily="34" charset="0"/>
                        </a:rPr>
                        <a:t>36</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Number of pts waiting more than 7 days on a P3 pathway escalated</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020541545"/>
                  </a:ext>
                </a:extLst>
              </a:tr>
              <a:tr h="135098">
                <a:tc>
                  <a:txBody>
                    <a:bodyPr/>
                    <a:lstStyle/>
                    <a:p>
                      <a:pPr algn="r" fontAlgn="ctr"/>
                      <a:r>
                        <a:rPr lang="en-GB" sz="1000" b="1" i="0" u="none" strike="noStrike">
                          <a:solidFill>
                            <a:srgbClr val="FFFFFF"/>
                          </a:solidFill>
                          <a:effectLst/>
                          <a:latin typeface="Calibri" panose="020F0502020204030204" pitchFamily="34" charset="0"/>
                        </a:rPr>
                        <a:t>37</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a:solidFill>
                            <a:srgbClr val="000000"/>
                          </a:solidFill>
                          <a:effectLst/>
                          <a:latin typeface="Calibri" panose="020F0502020204030204" pitchFamily="34" charset="0"/>
                        </a:rPr>
                        <a:t>Bridging Service Indicators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t"/>
                      <a:r>
                        <a:rPr lang="en-GB" sz="600" b="0" i="0" u="none" strike="noStrike">
                          <a:solidFill>
                            <a:srgbClr val="000000"/>
                          </a:solidFill>
                          <a:effectLst/>
                          <a:latin typeface="Calibri" panose="020F0502020204030204" pitchFamily="34" charset="0"/>
                        </a:rPr>
                        <a:t>LA</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Fortnightly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38955369"/>
                  </a:ext>
                </a:extLst>
              </a:tr>
              <a:tr h="135098">
                <a:tc>
                  <a:txBody>
                    <a:bodyPr/>
                    <a:lstStyle/>
                    <a:p>
                      <a:pPr algn="r" fontAlgn="ctr"/>
                      <a:r>
                        <a:rPr lang="en-GB" sz="1000" b="1" i="0" u="none" strike="noStrike">
                          <a:solidFill>
                            <a:srgbClr val="FFFFFF"/>
                          </a:solidFill>
                          <a:effectLst/>
                          <a:latin typeface="Calibri" panose="020F0502020204030204" pitchFamily="34" charset="0"/>
                        </a:rPr>
                        <a:t>38</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Community Equipment Delays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4113318377"/>
                  </a:ext>
                </a:extLst>
              </a:tr>
              <a:tr h="135098">
                <a:tc>
                  <a:txBody>
                    <a:bodyPr/>
                    <a:lstStyle/>
                    <a:p>
                      <a:pPr algn="r" fontAlgn="ctr"/>
                      <a:r>
                        <a:rPr lang="en-GB" sz="1000" b="1" i="0" u="none" strike="noStrike">
                          <a:solidFill>
                            <a:srgbClr val="FFFFFF"/>
                          </a:solidFill>
                          <a:effectLst/>
                          <a:latin typeface="Calibri" panose="020F0502020204030204" pitchFamily="34" charset="0"/>
                        </a:rPr>
                        <a:t>39</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Enhanced Frailty service - Current Caseload - Aug &amp; July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191</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207</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854667847"/>
                  </a:ext>
                </a:extLst>
              </a:tr>
              <a:tr h="135098">
                <a:tc>
                  <a:txBody>
                    <a:bodyPr/>
                    <a:lstStyle/>
                    <a:p>
                      <a:pPr algn="r" fontAlgn="ctr"/>
                      <a:r>
                        <a:rPr lang="en-GB" sz="1000" b="1" i="0" u="none" strike="noStrike">
                          <a:solidFill>
                            <a:srgbClr val="FFFFFF"/>
                          </a:solidFill>
                          <a:effectLst/>
                          <a:latin typeface="Calibri" panose="020F0502020204030204" pitchFamily="34" charset="0"/>
                        </a:rPr>
                        <a:t>40</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Enhanced Frailty service - Step ups - Aug &amp; July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69</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82</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452111931"/>
                  </a:ext>
                </a:extLst>
              </a:tr>
              <a:tr h="135098">
                <a:tc>
                  <a:txBody>
                    <a:bodyPr/>
                    <a:lstStyle/>
                    <a:p>
                      <a:pPr algn="r" fontAlgn="ctr"/>
                      <a:r>
                        <a:rPr lang="en-GB" sz="1000" b="1" i="0" u="none" strike="noStrike">
                          <a:solidFill>
                            <a:srgbClr val="FFFFFF"/>
                          </a:solidFill>
                          <a:effectLst/>
                          <a:latin typeface="Calibri" panose="020F0502020204030204" pitchFamily="34" charset="0"/>
                        </a:rPr>
                        <a:t>41</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BE518F"/>
                    </a:solidFill>
                  </a:tcPr>
                </a:tc>
                <a:tc>
                  <a:txBody>
                    <a:bodyPr/>
                    <a:lstStyle/>
                    <a:p>
                      <a:pPr algn="l" fontAlgn="b"/>
                      <a:r>
                        <a:rPr lang="en-GB" sz="1000" b="0" i="0" u="none" strike="noStrike" dirty="0">
                          <a:solidFill>
                            <a:srgbClr val="000000"/>
                          </a:solidFill>
                          <a:effectLst/>
                          <a:latin typeface="Calibri" panose="020F0502020204030204" pitchFamily="34" charset="0"/>
                        </a:rPr>
                        <a:t>Enhanced Frailty service - Step down - Aug &amp; July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700" b="0" i="0" u="none" strike="noStrike">
                          <a:solidFill>
                            <a:srgbClr val="000000"/>
                          </a:solidFill>
                          <a:effectLst/>
                          <a:latin typeface="Calibri" panose="020F0502020204030204" pitchFamily="34" charset="0"/>
                        </a:rPr>
                        <a:t> </a:t>
                      </a:r>
                    </a:p>
                  </a:txBody>
                  <a:tcPr marL="6261" marR="6261" marT="6261"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47</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76</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695053873"/>
                  </a:ext>
                </a:extLst>
              </a:tr>
              <a:tr h="135098">
                <a:tc gridSpan="10">
                  <a:txBody>
                    <a:bodyPr/>
                    <a:lstStyle/>
                    <a:p>
                      <a:pPr algn="l" fontAlgn="ctr"/>
                      <a:r>
                        <a:rPr lang="en-GB" sz="1200" b="1" i="0" u="none" strike="noStrike" dirty="0">
                          <a:solidFill>
                            <a:srgbClr val="FFFFFF"/>
                          </a:solidFill>
                          <a:effectLst/>
                          <a:latin typeface="Calibri" panose="020F0502020204030204" pitchFamily="34" charset="0"/>
                        </a:rPr>
                        <a:t>Pathway improvement </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6669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49881099"/>
                  </a:ext>
                </a:extLst>
              </a:tr>
              <a:tr h="222912">
                <a:tc>
                  <a:txBody>
                    <a:bodyPr/>
                    <a:lstStyle/>
                    <a:p>
                      <a:pPr algn="r" fontAlgn="ctr"/>
                      <a:r>
                        <a:rPr lang="en-GB" sz="1000" b="1" i="0" u="none" strike="noStrike">
                          <a:solidFill>
                            <a:srgbClr val="FFFFFF"/>
                          </a:solidFill>
                          <a:effectLst/>
                          <a:latin typeface="Calibri" panose="020F0502020204030204" pitchFamily="34" charset="0"/>
                        </a:rPr>
                        <a:t>42</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6669D"/>
                    </a:solidFill>
                  </a:tcPr>
                </a:tc>
                <a:tc>
                  <a:txBody>
                    <a:bodyPr/>
                    <a:lstStyle/>
                    <a:p>
                      <a:pPr algn="l" fontAlgn="b"/>
                      <a:r>
                        <a:rPr lang="en-GB" sz="1000" b="0" i="0" u="none" strike="noStrike" dirty="0">
                          <a:solidFill>
                            <a:srgbClr val="000000"/>
                          </a:solidFill>
                          <a:effectLst/>
                          <a:latin typeface="Calibri" panose="020F0502020204030204" pitchFamily="34" charset="0"/>
                        </a:rPr>
                        <a:t>Complete FIT notes in secondary care</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53535801"/>
                  </a:ext>
                </a:extLst>
              </a:tr>
              <a:tr h="222912">
                <a:tc>
                  <a:txBody>
                    <a:bodyPr/>
                    <a:lstStyle/>
                    <a:p>
                      <a:pPr algn="r" fontAlgn="ctr"/>
                      <a:r>
                        <a:rPr lang="en-GB" sz="1000" b="1" i="0" u="none" strike="noStrike">
                          <a:solidFill>
                            <a:srgbClr val="FFFFFF"/>
                          </a:solidFill>
                          <a:effectLst/>
                          <a:latin typeface="Calibri" panose="020F0502020204030204" pitchFamily="34" charset="0"/>
                        </a:rPr>
                        <a:t>43</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6669D"/>
                    </a:solidFill>
                  </a:tcPr>
                </a:tc>
                <a:tc>
                  <a:txBody>
                    <a:bodyPr/>
                    <a:lstStyle/>
                    <a:p>
                      <a:pPr algn="l" fontAlgn="b"/>
                      <a:r>
                        <a:rPr lang="en-GB" sz="1000" b="0" i="0" u="none" strike="noStrike" dirty="0">
                          <a:solidFill>
                            <a:srgbClr val="000000"/>
                          </a:solidFill>
                          <a:effectLst/>
                          <a:latin typeface="Calibri" panose="020F0502020204030204" pitchFamily="34" charset="0"/>
                        </a:rPr>
                        <a:t>Discharges to Care Homes at Weekends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304370858"/>
                  </a:ext>
                </a:extLst>
              </a:tr>
              <a:tr h="222912">
                <a:tc>
                  <a:txBody>
                    <a:bodyPr/>
                    <a:lstStyle/>
                    <a:p>
                      <a:pPr algn="r" fontAlgn="ctr"/>
                      <a:r>
                        <a:rPr lang="en-GB" sz="1000" b="1" i="0" u="none" strike="noStrike">
                          <a:solidFill>
                            <a:srgbClr val="FFFFFF"/>
                          </a:solidFill>
                          <a:effectLst/>
                          <a:latin typeface="Calibri" panose="020F0502020204030204" pitchFamily="34" charset="0"/>
                        </a:rPr>
                        <a:t>44</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6669D"/>
                    </a:solidFill>
                  </a:tcPr>
                </a:tc>
                <a:tc>
                  <a:txBody>
                    <a:bodyPr/>
                    <a:lstStyle/>
                    <a:p>
                      <a:pPr algn="l" fontAlgn="b"/>
                      <a:r>
                        <a:rPr lang="en-GB" sz="1000" b="0" i="0" u="none" strike="noStrike" dirty="0">
                          <a:solidFill>
                            <a:srgbClr val="000000"/>
                          </a:solidFill>
                          <a:effectLst/>
                          <a:latin typeface="Calibri" panose="020F0502020204030204" pitchFamily="34" charset="0"/>
                        </a:rPr>
                        <a:t>Onward referrals (C2C referrals)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786726737"/>
                  </a:ext>
                </a:extLst>
              </a:tr>
              <a:tr h="222912">
                <a:tc>
                  <a:txBody>
                    <a:bodyPr/>
                    <a:lstStyle/>
                    <a:p>
                      <a:pPr algn="r" fontAlgn="ctr"/>
                      <a:r>
                        <a:rPr lang="en-GB" sz="1000" b="1" i="0" u="none" strike="noStrike">
                          <a:solidFill>
                            <a:srgbClr val="FFFFFF"/>
                          </a:solidFill>
                          <a:effectLst/>
                          <a:latin typeface="Calibri" panose="020F0502020204030204" pitchFamily="34" charset="0"/>
                        </a:rPr>
                        <a:t>45</a:t>
                      </a:r>
                    </a:p>
                  </a:txBody>
                  <a:tcPr marL="6261" marR="6261" marT="6261"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6669D"/>
                    </a:solidFill>
                  </a:tcPr>
                </a:tc>
                <a:tc>
                  <a:txBody>
                    <a:bodyPr/>
                    <a:lstStyle/>
                    <a:p>
                      <a:pPr algn="l" fontAlgn="b"/>
                      <a:r>
                        <a:rPr lang="en-GB" sz="1000" b="0" i="0" u="none" strike="noStrike" dirty="0">
                          <a:solidFill>
                            <a:srgbClr val="000000"/>
                          </a:solidFill>
                          <a:effectLst/>
                          <a:latin typeface="Calibri" panose="020F0502020204030204" pitchFamily="34" charset="0"/>
                        </a:rPr>
                        <a:t>Discharge Letters sent to GP Practices</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7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NPH Discharge Hub / Optica / NWL BI</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1000" b="0" i="0" u="none" strike="noStrike" dirty="0">
                          <a:solidFill>
                            <a:srgbClr val="000000"/>
                          </a:solidFill>
                          <a:effectLst/>
                          <a:latin typeface="Calibri" panose="020F0502020204030204" pitchFamily="34" charset="0"/>
                        </a:rPr>
                        <a:t> </a:t>
                      </a:r>
                    </a:p>
                  </a:txBody>
                  <a:tcPr marL="6261" marR="6261" marT="6261"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1839290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32674454"/>
              </p:ext>
            </p:extLst>
          </p:nvPr>
        </p:nvGraphicFramePr>
        <p:xfrm>
          <a:off x="2544793" y="6215008"/>
          <a:ext cx="3502324" cy="571500"/>
        </p:xfrm>
        <a:graphic>
          <a:graphicData uri="http://schemas.openxmlformats.org/drawingml/2006/table">
            <a:tbl>
              <a:tblPr/>
              <a:tblGrid>
                <a:gridCol w="2889849">
                  <a:extLst>
                    <a:ext uri="{9D8B030D-6E8A-4147-A177-3AD203B41FA5}">
                      <a16:colId xmlns:a16="http://schemas.microsoft.com/office/drawing/2014/main" val="1056274939"/>
                    </a:ext>
                  </a:extLst>
                </a:gridCol>
                <a:gridCol w="612475">
                  <a:extLst>
                    <a:ext uri="{9D8B030D-6E8A-4147-A177-3AD203B41FA5}">
                      <a16:colId xmlns:a16="http://schemas.microsoft.com/office/drawing/2014/main" val="3227740998"/>
                    </a:ext>
                  </a:extLst>
                </a:gridCol>
              </a:tblGrid>
              <a:tr h="190500">
                <a:tc>
                  <a:txBody>
                    <a:bodyPr/>
                    <a:lstStyle/>
                    <a:p>
                      <a:pPr algn="l" fontAlgn="b"/>
                      <a:r>
                        <a:rPr lang="en-GB" sz="700" b="1" i="0" u="none" strike="noStrike" dirty="0">
                          <a:solidFill>
                            <a:srgbClr val="000000"/>
                          </a:solidFill>
                          <a:effectLst/>
                          <a:latin typeface="Calibri" panose="020F0502020204030204" pitchFamily="34" charset="0"/>
                        </a:rPr>
                        <a:t>Need confirmation that data is collected and reported.</a:t>
                      </a:r>
                    </a:p>
                  </a:txBody>
                  <a:tcPr marL="9525" marR="9525" marT="9525" marB="0" anchor="b">
                    <a:lnL>
                      <a:noFill/>
                    </a:lnL>
                    <a:lnR>
                      <a:noFill/>
                    </a:lnR>
                    <a:lnT>
                      <a:noFill/>
                    </a:lnT>
                    <a:lnB>
                      <a:noFill/>
                    </a:lnB>
                    <a:solidFill>
                      <a:schemeClr val="bg1"/>
                    </a:solidFill>
                  </a:tcPr>
                </a:tc>
                <a:tc>
                  <a:txBody>
                    <a:bodyPr/>
                    <a:lstStyle/>
                    <a:p>
                      <a:pPr algn="ctr" fontAlgn="b"/>
                      <a:r>
                        <a:rPr lang="en-GB" sz="9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994035284"/>
                  </a:ext>
                </a:extLst>
              </a:tr>
              <a:tr h="190500">
                <a:tc>
                  <a:txBody>
                    <a:bodyPr/>
                    <a:lstStyle/>
                    <a:p>
                      <a:pPr algn="l" fontAlgn="b"/>
                      <a:r>
                        <a:rPr lang="en-GB" sz="700" b="1" i="0" u="none" strike="noStrike" dirty="0">
                          <a:solidFill>
                            <a:srgbClr val="000000"/>
                          </a:solidFill>
                          <a:effectLst/>
                          <a:latin typeface="Calibri" panose="020F0502020204030204" pitchFamily="34" charset="0"/>
                        </a:rPr>
                        <a:t>Data is reported.  Process not yet in place for regular submission to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FFC000"/>
                    </a:solidFill>
                  </a:tcPr>
                </a:tc>
                <a:extLst>
                  <a:ext uri="{0D108BD9-81ED-4DB2-BD59-A6C34878D82A}">
                    <a16:rowId xmlns:a16="http://schemas.microsoft.com/office/drawing/2014/main" val="2177150377"/>
                  </a:ext>
                </a:extLst>
              </a:tr>
              <a:tr h="190500">
                <a:tc>
                  <a:txBody>
                    <a:bodyPr/>
                    <a:lstStyle/>
                    <a:p>
                      <a:pPr algn="l" fontAlgn="b"/>
                      <a:r>
                        <a:rPr lang="en-GB" sz="700" b="1" i="0" u="none" strike="noStrike" dirty="0">
                          <a:solidFill>
                            <a:srgbClr val="000000"/>
                          </a:solidFill>
                          <a:effectLst/>
                          <a:latin typeface="Calibri" panose="020F0502020204030204" pitchFamily="34" charset="0"/>
                        </a:rPr>
                        <a:t>Data received regularly by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70AC2E"/>
                    </a:solidFill>
                  </a:tcPr>
                </a:tc>
                <a:extLst>
                  <a:ext uri="{0D108BD9-81ED-4DB2-BD59-A6C34878D82A}">
                    <a16:rowId xmlns:a16="http://schemas.microsoft.com/office/drawing/2014/main" val="4026903276"/>
                  </a:ext>
                </a:extLst>
              </a:tr>
            </a:tbl>
          </a:graphicData>
        </a:graphic>
      </p:graphicFrame>
    </p:spTree>
    <p:extLst>
      <p:ext uri="{BB962C8B-B14F-4D97-AF65-F5344CB8AC3E}">
        <p14:creationId xmlns:p14="http://schemas.microsoft.com/office/powerpoint/2010/main" val="3940214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74205-DF0C-FA6A-31DC-992FC1B71DB3}"/>
              </a:ext>
            </a:extLst>
          </p:cNvPr>
          <p:cNvSpPr>
            <a:spLocks noGrp="1"/>
          </p:cNvSpPr>
          <p:nvPr>
            <p:ph type="title"/>
          </p:nvPr>
        </p:nvSpPr>
        <p:spPr>
          <a:xfrm>
            <a:off x="0" y="18255"/>
            <a:ext cx="10515600" cy="1325563"/>
          </a:xfrm>
        </p:spPr>
        <p:txBody>
          <a:bodyPr>
            <a:normAutofit fontScale="90000"/>
          </a:bodyPr>
          <a:lstStyle/>
          <a:p>
            <a:r>
              <a:rPr lang="en-GB" sz="3000" b="1" dirty="0"/>
              <a:t>Winter demand and capacity modelling (3/3)</a:t>
            </a:r>
            <a:br>
              <a:rPr lang="en-GB" sz="3000" b="1" dirty="0"/>
            </a:br>
            <a:r>
              <a:rPr lang="en-GB" sz="2200" dirty="0">
                <a:latin typeface="Arial" panose="020B0604020202020204" pitchFamily="34" charset="0"/>
                <a:cs typeface="Arial" panose="020B0604020202020204" pitchFamily="34" charset="0"/>
              </a:rPr>
              <a:t>This will be reviewed fortnightly by the Harrow Health and Care Executive for oversight and risk management.</a:t>
            </a:r>
            <a:br>
              <a:rPr lang="en-GB" sz="3200" dirty="0">
                <a:latin typeface="Arial" panose="020B0604020202020204" pitchFamily="34" charset="0"/>
                <a:cs typeface="Arial" panose="020B0604020202020204" pitchFamily="34" charset="0"/>
              </a:rPr>
            </a:br>
            <a:endParaRPr lang="en-GB" sz="3000" b="1" dirty="0"/>
          </a:p>
        </p:txBody>
      </p:sp>
      <p:graphicFrame>
        <p:nvGraphicFramePr>
          <p:cNvPr id="16" name="Table 15"/>
          <p:cNvGraphicFramePr>
            <a:graphicFrameLocks noGrp="1"/>
          </p:cNvGraphicFramePr>
          <p:nvPr>
            <p:extLst>
              <p:ext uri="{D42A27DB-BD31-4B8C-83A1-F6EECF244321}">
                <p14:modId xmlns:p14="http://schemas.microsoft.com/office/powerpoint/2010/main" val="3907210045"/>
              </p:ext>
            </p:extLst>
          </p:nvPr>
        </p:nvGraphicFramePr>
        <p:xfrm>
          <a:off x="3959525" y="6154624"/>
          <a:ext cx="3502324" cy="571500"/>
        </p:xfrm>
        <a:graphic>
          <a:graphicData uri="http://schemas.openxmlformats.org/drawingml/2006/table">
            <a:tbl>
              <a:tblPr/>
              <a:tblGrid>
                <a:gridCol w="2889849">
                  <a:extLst>
                    <a:ext uri="{9D8B030D-6E8A-4147-A177-3AD203B41FA5}">
                      <a16:colId xmlns:a16="http://schemas.microsoft.com/office/drawing/2014/main" val="1056274939"/>
                    </a:ext>
                  </a:extLst>
                </a:gridCol>
                <a:gridCol w="612475">
                  <a:extLst>
                    <a:ext uri="{9D8B030D-6E8A-4147-A177-3AD203B41FA5}">
                      <a16:colId xmlns:a16="http://schemas.microsoft.com/office/drawing/2014/main" val="3227740998"/>
                    </a:ext>
                  </a:extLst>
                </a:gridCol>
              </a:tblGrid>
              <a:tr h="190500">
                <a:tc>
                  <a:txBody>
                    <a:bodyPr/>
                    <a:lstStyle/>
                    <a:p>
                      <a:pPr algn="l" fontAlgn="b"/>
                      <a:r>
                        <a:rPr lang="en-GB" sz="700" b="1" i="0" u="none" strike="noStrike" dirty="0">
                          <a:solidFill>
                            <a:srgbClr val="000000"/>
                          </a:solidFill>
                          <a:effectLst/>
                          <a:latin typeface="Calibri" panose="020F0502020204030204" pitchFamily="34" charset="0"/>
                        </a:rPr>
                        <a:t>Need confirmation that data is collected and reported.</a:t>
                      </a:r>
                    </a:p>
                  </a:txBody>
                  <a:tcPr marL="9525" marR="9525" marT="9525" marB="0" anchor="b">
                    <a:lnL>
                      <a:noFill/>
                    </a:lnL>
                    <a:lnR>
                      <a:noFill/>
                    </a:lnR>
                    <a:lnT>
                      <a:noFill/>
                    </a:lnT>
                    <a:lnB>
                      <a:noFill/>
                    </a:lnB>
                    <a:solidFill>
                      <a:schemeClr val="bg1"/>
                    </a:solidFill>
                  </a:tcPr>
                </a:tc>
                <a:tc>
                  <a:txBody>
                    <a:bodyPr/>
                    <a:lstStyle/>
                    <a:p>
                      <a:pPr algn="ctr" fontAlgn="b"/>
                      <a:r>
                        <a:rPr lang="en-GB" sz="9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FF0000"/>
                    </a:solidFill>
                  </a:tcPr>
                </a:tc>
                <a:extLst>
                  <a:ext uri="{0D108BD9-81ED-4DB2-BD59-A6C34878D82A}">
                    <a16:rowId xmlns:a16="http://schemas.microsoft.com/office/drawing/2014/main" val="994035284"/>
                  </a:ext>
                </a:extLst>
              </a:tr>
              <a:tr h="190500">
                <a:tc>
                  <a:txBody>
                    <a:bodyPr/>
                    <a:lstStyle/>
                    <a:p>
                      <a:pPr algn="l" fontAlgn="b"/>
                      <a:r>
                        <a:rPr lang="en-GB" sz="700" b="1" i="0" u="none" strike="noStrike" dirty="0">
                          <a:solidFill>
                            <a:srgbClr val="000000"/>
                          </a:solidFill>
                          <a:effectLst/>
                          <a:latin typeface="Calibri" panose="020F0502020204030204" pitchFamily="34" charset="0"/>
                        </a:rPr>
                        <a:t>Data is reported.  Process not yet in place for regular submission to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FFC000"/>
                    </a:solidFill>
                  </a:tcPr>
                </a:tc>
                <a:extLst>
                  <a:ext uri="{0D108BD9-81ED-4DB2-BD59-A6C34878D82A}">
                    <a16:rowId xmlns:a16="http://schemas.microsoft.com/office/drawing/2014/main" val="2177150377"/>
                  </a:ext>
                </a:extLst>
              </a:tr>
              <a:tr h="190500">
                <a:tc>
                  <a:txBody>
                    <a:bodyPr/>
                    <a:lstStyle/>
                    <a:p>
                      <a:pPr algn="l" fontAlgn="b"/>
                      <a:r>
                        <a:rPr lang="en-GB" sz="700" b="1" i="0" u="none" strike="noStrike" dirty="0">
                          <a:solidFill>
                            <a:srgbClr val="000000"/>
                          </a:solidFill>
                          <a:effectLst/>
                          <a:latin typeface="Calibri" panose="020F0502020204030204" pitchFamily="34" charset="0"/>
                        </a:rPr>
                        <a:t>Data received regularly by PMO</a:t>
                      </a:r>
                    </a:p>
                  </a:txBody>
                  <a:tcPr marL="9525" marR="9525" marT="9525" marB="0" anchor="b">
                    <a:lnL>
                      <a:noFill/>
                    </a:lnL>
                    <a:lnR>
                      <a:noFill/>
                    </a:lnR>
                    <a:lnT>
                      <a:noFill/>
                    </a:lnT>
                    <a:lnB>
                      <a:noFill/>
                    </a:lnB>
                    <a:solidFill>
                      <a:schemeClr val="bg1"/>
                    </a:solidFill>
                  </a:tcPr>
                </a:tc>
                <a:tc>
                  <a:txBody>
                    <a:bodyPr/>
                    <a:lstStyle/>
                    <a:p>
                      <a:pPr algn="ctr" fontAlgn="t"/>
                      <a:r>
                        <a:rPr lang="en-GB" sz="900" b="0" i="0" u="none" strike="noStrike" dirty="0">
                          <a:solidFill>
                            <a:srgbClr val="000000"/>
                          </a:solidFill>
                          <a:effectLst/>
                          <a:latin typeface="Calibri" panose="020F0502020204030204" pitchFamily="34" charset="0"/>
                        </a:rPr>
                        <a:t> </a:t>
                      </a:r>
                    </a:p>
                  </a:txBody>
                  <a:tcPr marL="9525" marR="9525" marT="9525" marB="0">
                    <a:lnL>
                      <a:noFill/>
                    </a:lnL>
                    <a:lnR>
                      <a:noFill/>
                    </a:lnR>
                    <a:lnT>
                      <a:noFill/>
                    </a:lnT>
                    <a:lnB>
                      <a:noFill/>
                    </a:lnB>
                    <a:solidFill>
                      <a:srgbClr val="70AC2E"/>
                    </a:solidFill>
                  </a:tcPr>
                </a:tc>
                <a:extLst>
                  <a:ext uri="{0D108BD9-81ED-4DB2-BD59-A6C34878D82A}">
                    <a16:rowId xmlns:a16="http://schemas.microsoft.com/office/drawing/2014/main" val="402690327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892659248"/>
              </p:ext>
            </p:extLst>
          </p:nvPr>
        </p:nvGraphicFramePr>
        <p:xfrm>
          <a:off x="355120" y="1343818"/>
          <a:ext cx="11488950" cy="4475016"/>
        </p:xfrm>
        <a:graphic>
          <a:graphicData uri="http://schemas.openxmlformats.org/drawingml/2006/table">
            <a:tbl>
              <a:tblPr/>
              <a:tblGrid>
                <a:gridCol w="320961">
                  <a:extLst>
                    <a:ext uri="{9D8B030D-6E8A-4147-A177-3AD203B41FA5}">
                      <a16:colId xmlns:a16="http://schemas.microsoft.com/office/drawing/2014/main" val="1480840196"/>
                    </a:ext>
                  </a:extLst>
                </a:gridCol>
                <a:gridCol w="6251446">
                  <a:extLst>
                    <a:ext uri="{9D8B030D-6E8A-4147-A177-3AD203B41FA5}">
                      <a16:colId xmlns:a16="http://schemas.microsoft.com/office/drawing/2014/main" val="1961638396"/>
                    </a:ext>
                  </a:extLst>
                </a:gridCol>
                <a:gridCol w="554388">
                  <a:extLst>
                    <a:ext uri="{9D8B030D-6E8A-4147-A177-3AD203B41FA5}">
                      <a16:colId xmlns:a16="http://schemas.microsoft.com/office/drawing/2014/main" val="3714020366"/>
                    </a:ext>
                  </a:extLst>
                </a:gridCol>
                <a:gridCol w="992062">
                  <a:extLst>
                    <a:ext uri="{9D8B030D-6E8A-4147-A177-3AD203B41FA5}">
                      <a16:colId xmlns:a16="http://schemas.microsoft.com/office/drawing/2014/main" val="1320564560"/>
                    </a:ext>
                  </a:extLst>
                </a:gridCol>
                <a:gridCol w="593292">
                  <a:extLst>
                    <a:ext uri="{9D8B030D-6E8A-4147-A177-3AD203B41FA5}">
                      <a16:colId xmlns:a16="http://schemas.microsoft.com/office/drawing/2014/main" val="2623290357"/>
                    </a:ext>
                  </a:extLst>
                </a:gridCol>
                <a:gridCol w="505757">
                  <a:extLst>
                    <a:ext uri="{9D8B030D-6E8A-4147-A177-3AD203B41FA5}">
                      <a16:colId xmlns:a16="http://schemas.microsoft.com/office/drawing/2014/main" val="2500139276"/>
                    </a:ext>
                  </a:extLst>
                </a:gridCol>
                <a:gridCol w="576271">
                  <a:extLst>
                    <a:ext uri="{9D8B030D-6E8A-4147-A177-3AD203B41FA5}">
                      <a16:colId xmlns:a16="http://schemas.microsoft.com/office/drawing/2014/main" val="505721276"/>
                    </a:ext>
                  </a:extLst>
                </a:gridCol>
                <a:gridCol w="634628">
                  <a:extLst>
                    <a:ext uri="{9D8B030D-6E8A-4147-A177-3AD203B41FA5}">
                      <a16:colId xmlns:a16="http://schemas.microsoft.com/office/drawing/2014/main" val="75554708"/>
                    </a:ext>
                  </a:extLst>
                </a:gridCol>
                <a:gridCol w="593292">
                  <a:extLst>
                    <a:ext uri="{9D8B030D-6E8A-4147-A177-3AD203B41FA5}">
                      <a16:colId xmlns:a16="http://schemas.microsoft.com/office/drawing/2014/main" val="2240649886"/>
                    </a:ext>
                  </a:extLst>
                </a:gridCol>
                <a:gridCol w="466853">
                  <a:extLst>
                    <a:ext uri="{9D8B030D-6E8A-4147-A177-3AD203B41FA5}">
                      <a16:colId xmlns:a16="http://schemas.microsoft.com/office/drawing/2014/main" val="1444938205"/>
                    </a:ext>
                  </a:extLst>
                </a:gridCol>
              </a:tblGrid>
              <a:tr h="323012">
                <a:tc>
                  <a:txBody>
                    <a:bodyPr/>
                    <a:lstStyle/>
                    <a:p>
                      <a:pPr algn="l" fontAlgn="ctr"/>
                      <a:r>
                        <a:rPr lang="en-GB" sz="1000" b="1" i="0" u="none" strike="noStrike" dirty="0">
                          <a:solidFill>
                            <a:srgbClr val="FFFFFF"/>
                          </a:solidFill>
                          <a:effectLst/>
                          <a:latin typeface="Calibri" panose="020F0502020204030204" pitchFamily="34" charset="0"/>
                        </a:rPr>
                        <a:t>Line No</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1000" b="1" i="0" u="none" strike="noStrike">
                          <a:solidFill>
                            <a:srgbClr val="FFFFFF"/>
                          </a:solidFill>
                          <a:effectLst/>
                          <a:latin typeface="Calibri" panose="020F0502020204030204" pitchFamily="34" charset="0"/>
                        </a:rPr>
                        <a:t>System Indicators</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800" b="1" i="0" u="none" strike="noStrike">
                          <a:solidFill>
                            <a:srgbClr val="FFFFFF"/>
                          </a:solidFill>
                          <a:effectLst/>
                          <a:latin typeface="Calibri" panose="020F0502020204030204" pitchFamily="34" charset="0"/>
                        </a:rPr>
                        <a:t>Status</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Source</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Cohort</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600" b="1" i="0" u="none" strike="noStrike">
                          <a:solidFill>
                            <a:srgbClr val="FFFFFF"/>
                          </a:solidFill>
                          <a:effectLst/>
                          <a:latin typeface="Calibri" panose="020F0502020204030204" pitchFamily="34" charset="0"/>
                        </a:rPr>
                        <a:t>Frequency </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800" b="1" i="0" u="none" strike="noStrike">
                          <a:solidFill>
                            <a:srgbClr val="FFFFFF"/>
                          </a:solidFill>
                          <a:effectLst/>
                          <a:latin typeface="Calibri" panose="020F0502020204030204" pitchFamily="34" charset="0"/>
                        </a:rPr>
                        <a:t>Current Week</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800" b="1" i="0" u="none" strike="noStrike">
                          <a:solidFill>
                            <a:srgbClr val="FFFFFF"/>
                          </a:solidFill>
                          <a:effectLst/>
                          <a:latin typeface="Calibri" panose="020F0502020204030204" pitchFamily="34" charset="0"/>
                        </a:rPr>
                        <a:t>Previous Week</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800" b="1" i="0" u="none" strike="noStrike">
                          <a:solidFill>
                            <a:srgbClr val="FFFFFF"/>
                          </a:solidFill>
                          <a:effectLst/>
                          <a:latin typeface="Calibri" panose="020F0502020204030204" pitchFamily="34" charset="0"/>
                        </a:rPr>
                        <a:t>Current Trend</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tc>
                  <a:txBody>
                    <a:bodyPr/>
                    <a:lstStyle/>
                    <a:p>
                      <a:pPr algn="ctr" fontAlgn="ctr"/>
                      <a:r>
                        <a:rPr lang="en-GB" sz="800" b="1" i="0" u="none" strike="noStrike">
                          <a:solidFill>
                            <a:srgbClr val="FFFFFF"/>
                          </a:solidFill>
                          <a:effectLst/>
                          <a:latin typeface="Calibri" panose="020F0502020204030204" pitchFamily="34" charset="0"/>
                        </a:rPr>
                        <a:t>Previous Trend</a:t>
                      </a:r>
                    </a:p>
                  </a:txBody>
                  <a:tcPr marL="6678" marR="6678" marT="6678" marB="0" anchor="ctr">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25400" cap="flat" cmpd="dbl"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127AD1"/>
                    </a:solidFill>
                  </a:tcPr>
                </a:tc>
                <a:extLst>
                  <a:ext uri="{0D108BD9-81ED-4DB2-BD59-A6C34878D82A}">
                    <a16:rowId xmlns:a16="http://schemas.microsoft.com/office/drawing/2014/main" val="3490025582"/>
                  </a:ext>
                </a:extLst>
              </a:tr>
              <a:tr h="161507">
                <a:tc gridSpan="10">
                  <a:txBody>
                    <a:bodyPr/>
                    <a:lstStyle/>
                    <a:p>
                      <a:pPr algn="l" fontAlgn="ctr"/>
                      <a:r>
                        <a:rPr lang="en-GB" sz="1000" b="1" i="0" u="none" strike="noStrike" dirty="0">
                          <a:solidFill>
                            <a:srgbClr val="FFFFFF"/>
                          </a:solidFill>
                          <a:effectLst/>
                          <a:latin typeface="Calibri" panose="020F0502020204030204" pitchFamily="34" charset="0"/>
                        </a:rPr>
                        <a:t>Utilisation of community resources</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72327219"/>
                  </a:ext>
                </a:extLst>
              </a:tr>
              <a:tr h="161507">
                <a:tc>
                  <a:txBody>
                    <a:bodyPr/>
                    <a:lstStyle/>
                    <a:p>
                      <a:pPr algn="r" fontAlgn="ctr"/>
                      <a:r>
                        <a:rPr lang="en-GB" sz="1000" b="1" i="0" u="none" strike="noStrike">
                          <a:solidFill>
                            <a:srgbClr val="FFFFFF"/>
                          </a:solidFill>
                          <a:effectLst/>
                          <a:latin typeface="Calibri" panose="020F0502020204030204" pitchFamily="34" charset="0"/>
                        </a:rPr>
                        <a:t>46</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Capacity Access Improvement Plans - Additional capacity per site and number of redirections from UTC and 111</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651102311"/>
                  </a:ext>
                </a:extLst>
              </a:tr>
              <a:tr h="302937">
                <a:tc>
                  <a:txBody>
                    <a:bodyPr/>
                    <a:lstStyle/>
                    <a:p>
                      <a:pPr algn="r" fontAlgn="ctr"/>
                      <a:r>
                        <a:rPr lang="en-GB" sz="1000" b="1" i="0" u="none" strike="noStrike">
                          <a:solidFill>
                            <a:srgbClr val="FFFFFF"/>
                          </a:solidFill>
                          <a:effectLst/>
                          <a:latin typeface="Calibri" panose="020F0502020204030204" pitchFamily="34" charset="0"/>
                        </a:rPr>
                        <a:t>47</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Community Rehab bedded care flow / Intermediate Care Beds - Utilisation and LOS</a:t>
                      </a: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C000"/>
                    </a:solidFill>
                  </a:tcPr>
                </a:tc>
                <a:tc>
                  <a:txBody>
                    <a:bodyPr/>
                    <a:lstStyle/>
                    <a:p>
                      <a:pPr algn="l" fontAlgn="b"/>
                      <a:r>
                        <a:rPr lang="en-GB" sz="600" b="0" i="0" u="none" strike="noStrike">
                          <a:solidFill>
                            <a:srgbClr val="000000"/>
                          </a:solidFill>
                          <a:effectLst/>
                          <a:latin typeface="Calibri" panose="020F0502020204030204" pitchFamily="34" charset="0"/>
                        </a:rPr>
                        <a:t>Local Care</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237983562"/>
                  </a:ext>
                </a:extLst>
              </a:tr>
              <a:tr h="302937">
                <a:tc>
                  <a:txBody>
                    <a:bodyPr/>
                    <a:lstStyle/>
                    <a:p>
                      <a:pPr algn="r" fontAlgn="ctr"/>
                      <a:r>
                        <a:rPr lang="en-GB" sz="1000" b="1" i="0" u="none" strike="noStrike">
                          <a:solidFill>
                            <a:srgbClr val="FFFFFF"/>
                          </a:solidFill>
                          <a:effectLst/>
                          <a:latin typeface="Calibri" panose="020F0502020204030204" pitchFamily="34" charset="0"/>
                        </a:rPr>
                        <a:t>48</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Number of contacts at Community Pharmacy Consultation Service not requiring redirection</a:t>
                      </a: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650091794"/>
                  </a:ext>
                </a:extLst>
              </a:tr>
              <a:tr h="161507">
                <a:tc>
                  <a:txBody>
                    <a:bodyPr/>
                    <a:lstStyle/>
                    <a:p>
                      <a:pPr algn="r" fontAlgn="ctr"/>
                      <a:r>
                        <a:rPr lang="en-GB" sz="1000" b="1" i="0" u="none" strike="noStrike">
                          <a:solidFill>
                            <a:srgbClr val="FFFFFF"/>
                          </a:solidFill>
                          <a:effectLst/>
                          <a:latin typeface="Calibri" panose="020F0502020204030204" pitchFamily="34" charset="0"/>
                        </a:rPr>
                        <a:t>49</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Uptake / Utilisation of: Enhanced Access Services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87902728"/>
                  </a:ext>
                </a:extLst>
              </a:tr>
              <a:tr h="161507">
                <a:tc>
                  <a:txBody>
                    <a:bodyPr/>
                    <a:lstStyle/>
                    <a:p>
                      <a:pPr algn="r" fontAlgn="ctr"/>
                      <a:r>
                        <a:rPr lang="en-GB" sz="1000" b="1" i="0" u="none" strike="noStrike">
                          <a:solidFill>
                            <a:srgbClr val="FFFFFF"/>
                          </a:solidFill>
                          <a:effectLst/>
                          <a:latin typeface="Calibri" panose="020F0502020204030204" pitchFamily="34" charset="0"/>
                        </a:rPr>
                        <a:t>50</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Virtual Ward contacts for Cardiology (Heart Failure and AF), Respiratory and Diabetes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Local Care</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Monthly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583904457"/>
                  </a:ext>
                </a:extLst>
              </a:tr>
              <a:tr h="450368">
                <a:tc>
                  <a:txBody>
                    <a:bodyPr/>
                    <a:lstStyle/>
                    <a:p>
                      <a:pPr algn="r" fontAlgn="ctr"/>
                      <a:r>
                        <a:rPr lang="en-GB" sz="1000" b="1" i="0" u="none" strike="noStrike">
                          <a:solidFill>
                            <a:srgbClr val="FFFFFF"/>
                          </a:solidFill>
                          <a:effectLst/>
                          <a:latin typeface="Calibri" panose="020F0502020204030204" pitchFamily="34" charset="0"/>
                        </a:rPr>
                        <a:t>51</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Uptake / Utilisation of: Care Home Support Service</a:t>
                      </a:r>
                      <a:br>
                        <a:rPr lang="en-GB" sz="1000" b="0" i="0" u="none" strike="noStrike" dirty="0">
                          <a:solidFill>
                            <a:srgbClr val="000000"/>
                          </a:solidFill>
                          <a:effectLst/>
                          <a:latin typeface="Calibri" panose="020F0502020204030204" pitchFamily="34" charset="0"/>
                        </a:rPr>
                      </a:br>
                      <a:br>
                        <a:rPr lang="en-GB" sz="1000" b="0" i="0" u="none" strike="noStrike" dirty="0">
                          <a:solidFill>
                            <a:srgbClr val="000000"/>
                          </a:solidFill>
                          <a:effectLst/>
                          <a:latin typeface="Calibri" panose="020F0502020204030204" pitchFamily="34" charset="0"/>
                        </a:rPr>
                      </a:br>
                      <a:endParaRPr lang="en-GB" sz="1000" b="0" i="0" u="none" strike="noStrike" dirty="0">
                        <a:solidFill>
                          <a:srgbClr val="000000"/>
                        </a:solidFill>
                        <a:effectLst/>
                        <a:latin typeface="Calibri" panose="020F0502020204030204" pitchFamily="34" charset="0"/>
                      </a:endParaRP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Quarterly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164084897"/>
                  </a:ext>
                </a:extLst>
              </a:tr>
              <a:tr h="161507">
                <a:tc>
                  <a:txBody>
                    <a:bodyPr/>
                    <a:lstStyle/>
                    <a:p>
                      <a:pPr algn="r" fontAlgn="ctr"/>
                      <a:r>
                        <a:rPr lang="en-GB" sz="1000" b="1" i="0" u="none" strike="noStrike">
                          <a:solidFill>
                            <a:srgbClr val="FFFFFF"/>
                          </a:solidFill>
                          <a:effectLst/>
                          <a:latin typeface="Calibri" panose="020F0502020204030204" pitchFamily="34" charset="0"/>
                        </a:rPr>
                        <a:t>52</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Uptake / Utilisation of: Childhood Asthma Clinics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Quarterly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2924718588"/>
                  </a:ext>
                </a:extLst>
              </a:tr>
              <a:tr h="161507">
                <a:tc>
                  <a:txBody>
                    <a:bodyPr/>
                    <a:lstStyle/>
                    <a:p>
                      <a:pPr algn="r" fontAlgn="ctr"/>
                      <a:r>
                        <a:rPr lang="en-GB" sz="1000" b="1" i="0" u="none" strike="noStrike">
                          <a:solidFill>
                            <a:srgbClr val="FFFFFF"/>
                          </a:solidFill>
                          <a:effectLst/>
                          <a:latin typeface="Calibri" panose="020F0502020204030204" pitchFamily="34" charset="0"/>
                        </a:rPr>
                        <a:t>53</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Uptake / Utilisation of: CYP Health Inequalities Clinics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Quarterly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711126747"/>
                  </a:ext>
                </a:extLst>
              </a:tr>
              <a:tr h="161507">
                <a:tc>
                  <a:txBody>
                    <a:bodyPr/>
                    <a:lstStyle/>
                    <a:p>
                      <a:pPr algn="r" fontAlgn="ctr"/>
                      <a:r>
                        <a:rPr lang="en-GB" sz="1000" b="1" i="0" u="none" strike="noStrike">
                          <a:solidFill>
                            <a:srgbClr val="FFFFFF"/>
                          </a:solidFill>
                          <a:effectLst/>
                          <a:latin typeface="Calibri" panose="020F0502020204030204" pitchFamily="34" charset="0"/>
                        </a:rPr>
                        <a:t>54</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CE7CAB"/>
                    </a:solidFill>
                  </a:tcPr>
                </a:tc>
                <a:tc>
                  <a:txBody>
                    <a:bodyPr/>
                    <a:lstStyle/>
                    <a:p>
                      <a:pPr algn="l" fontAlgn="b"/>
                      <a:r>
                        <a:rPr lang="en-GB" sz="1000" b="0" i="0" u="none" strike="noStrike" dirty="0">
                          <a:solidFill>
                            <a:srgbClr val="000000"/>
                          </a:solidFill>
                          <a:effectLst/>
                          <a:latin typeface="Calibri" panose="020F0502020204030204" pitchFamily="34" charset="0"/>
                        </a:rPr>
                        <a:t>Uptake / Utilisation of: Additional Care for Complex Patients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0000"/>
                    </a:solidFill>
                  </a:tcPr>
                </a:tc>
                <a:tc>
                  <a:txBody>
                    <a:bodyPr/>
                    <a:lstStyle/>
                    <a:p>
                      <a:pPr algn="l" fontAlgn="b"/>
                      <a:r>
                        <a:rPr lang="en-GB" sz="600" b="0" i="0" u="none" strike="noStrike">
                          <a:solidFill>
                            <a:srgbClr val="000000"/>
                          </a:solidFill>
                          <a:effectLst/>
                          <a:latin typeface="Calibri" panose="020F0502020204030204" pitchFamily="34" charset="0"/>
                        </a:rPr>
                        <a:t>Borough Team</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Quarterly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263645478"/>
                  </a:ext>
                </a:extLst>
              </a:tr>
              <a:tr h="161507">
                <a:tc gridSpan="10">
                  <a:txBody>
                    <a:bodyPr/>
                    <a:lstStyle/>
                    <a:p>
                      <a:pPr algn="l" fontAlgn="ctr"/>
                      <a:r>
                        <a:rPr lang="en-GB" sz="1000" b="1" i="0" u="none" strike="noStrike" dirty="0">
                          <a:solidFill>
                            <a:srgbClr val="FFFFFF"/>
                          </a:solidFill>
                          <a:effectLst/>
                          <a:latin typeface="Calibri" panose="020F0502020204030204" pitchFamily="34" charset="0"/>
                        </a:rPr>
                        <a:t>System Stress</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15104073"/>
                  </a:ext>
                </a:extLst>
              </a:tr>
              <a:tr h="484519">
                <a:tc>
                  <a:txBody>
                    <a:bodyPr/>
                    <a:lstStyle/>
                    <a:p>
                      <a:pPr algn="r" fontAlgn="ctr"/>
                      <a:r>
                        <a:rPr lang="en-GB" sz="1000" b="1" i="0" u="none" strike="noStrike">
                          <a:solidFill>
                            <a:srgbClr val="FFFFFF"/>
                          </a:solidFill>
                          <a:effectLst/>
                          <a:latin typeface="Calibri" panose="020F0502020204030204" pitchFamily="34" charset="0"/>
                        </a:rPr>
                        <a:t>55</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Hospital Capacity Status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D47"/>
                    </a:solidFill>
                  </a:tcPr>
                </a:tc>
                <a:tc>
                  <a:txBody>
                    <a:bodyPr/>
                    <a:lstStyle/>
                    <a:p>
                      <a:pPr algn="l" fontAlgn="b"/>
                      <a:r>
                        <a:rPr lang="en-GB" sz="600" b="0" i="0" u="none" strike="noStrike">
                          <a:solidFill>
                            <a:srgbClr val="000000"/>
                          </a:solidFill>
                          <a:effectLst/>
                          <a:latin typeface="Calibri" panose="020F0502020204030204" pitchFamily="34" charset="0"/>
                        </a:rPr>
                        <a:t>NPH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NPH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 on Tuesday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ctr"/>
                      <a:r>
                        <a:rPr lang="en-GB" sz="800" b="1" i="0" u="none" strike="noStrike">
                          <a:solidFill>
                            <a:srgbClr val="FFFFFF"/>
                          </a:solidFill>
                          <a:effectLst/>
                          <a:latin typeface="Calibri" panose="020F0502020204030204" pitchFamily="34" charset="0"/>
                        </a:rPr>
                        <a:t>Full Capacity Protocol</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30A0"/>
                    </a:solidFill>
                  </a:tcPr>
                </a:tc>
                <a:tc>
                  <a:txBody>
                    <a:bodyPr/>
                    <a:lstStyle/>
                    <a:p>
                      <a:pPr algn="ctr" fontAlgn="ctr"/>
                      <a:r>
                        <a:rPr lang="en-GB" sz="800" b="1" i="0" u="none" strike="noStrike">
                          <a:solidFill>
                            <a:srgbClr val="FFFFFF"/>
                          </a:solidFill>
                          <a:effectLst/>
                          <a:latin typeface="Calibri" panose="020F0502020204030204" pitchFamily="34" charset="0"/>
                        </a:rPr>
                        <a:t>Black </a:t>
                      </a:r>
                    </a:p>
                  </a:txBody>
                  <a:tcPr marL="6678" marR="6678" marT="6678" marB="0" anchor="ctr">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000000"/>
                    </a:solidFill>
                  </a:tcPr>
                </a:tc>
                <a:tc>
                  <a:txBody>
                    <a:bodyPr/>
                    <a:lstStyle/>
                    <a:p>
                      <a:pPr algn="ctr" fontAlgn="b"/>
                      <a:r>
                        <a:rPr lang="en-GB" sz="800" b="0" i="0" u="none" strike="noStrike">
                          <a:solidFill>
                            <a:srgbClr val="FFFFFF"/>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FFFFFF"/>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718863082"/>
                  </a:ext>
                </a:extLst>
              </a:tr>
              <a:tr h="161507">
                <a:tc>
                  <a:txBody>
                    <a:bodyPr/>
                    <a:lstStyle/>
                    <a:p>
                      <a:pPr algn="r" fontAlgn="ctr"/>
                      <a:r>
                        <a:rPr lang="en-GB" sz="1000" b="1" i="0" u="none" strike="noStrike">
                          <a:solidFill>
                            <a:srgbClr val="FFFFFF"/>
                          </a:solidFill>
                          <a:effectLst/>
                          <a:latin typeface="Calibri" panose="020F0502020204030204" pitchFamily="34" charset="0"/>
                        </a:rPr>
                        <a:t>56</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12 Hour AED Waits</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NWL BI</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NPH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340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356</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071159406"/>
                  </a:ext>
                </a:extLst>
              </a:tr>
              <a:tr h="161507">
                <a:tc>
                  <a:txBody>
                    <a:bodyPr/>
                    <a:lstStyle/>
                    <a:p>
                      <a:pPr algn="r" fontAlgn="ctr"/>
                      <a:r>
                        <a:rPr lang="en-GB" sz="1000" b="1" i="0" u="none" strike="noStrike">
                          <a:solidFill>
                            <a:srgbClr val="FFFFFF"/>
                          </a:solidFill>
                          <a:effectLst/>
                          <a:latin typeface="Calibri" panose="020F0502020204030204" pitchFamily="34" charset="0"/>
                        </a:rPr>
                        <a:t>57</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LAS Handovers - Average number of 60 min Breaches per day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NWL BI</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NPH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2</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63369710"/>
                  </a:ext>
                </a:extLst>
              </a:tr>
              <a:tr h="161507">
                <a:tc>
                  <a:txBody>
                    <a:bodyPr/>
                    <a:lstStyle/>
                    <a:p>
                      <a:pPr algn="r" fontAlgn="ctr"/>
                      <a:r>
                        <a:rPr lang="en-GB" sz="1000" b="1" i="0" u="none" strike="noStrike">
                          <a:solidFill>
                            <a:srgbClr val="FFFFFF"/>
                          </a:solidFill>
                          <a:effectLst/>
                          <a:latin typeface="Calibri" panose="020F0502020204030204" pitchFamily="34" charset="0"/>
                        </a:rPr>
                        <a:t>58</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Community/District Nursing - Total number of visits deferred once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1</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261678788"/>
                  </a:ext>
                </a:extLst>
              </a:tr>
              <a:tr h="161507">
                <a:tc>
                  <a:txBody>
                    <a:bodyPr/>
                    <a:lstStyle/>
                    <a:p>
                      <a:pPr algn="r" fontAlgn="ctr"/>
                      <a:r>
                        <a:rPr lang="en-GB" sz="1000" b="1" i="0" u="none" strike="noStrike">
                          <a:solidFill>
                            <a:srgbClr val="FFFFFF"/>
                          </a:solidFill>
                          <a:effectLst/>
                          <a:latin typeface="Calibri" panose="020F0502020204030204" pitchFamily="34" charset="0"/>
                        </a:rPr>
                        <a:t>59</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Community/District Nursing - Total number of visits deferred more than once</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Harrow</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1003711995"/>
                  </a:ext>
                </a:extLst>
              </a:tr>
              <a:tr h="161507">
                <a:tc>
                  <a:txBody>
                    <a:bodyPr/>
                    <a:lstStyle/>
                    <a:p>
                      <a:pPr algn="r" fontAlgn="ctr"/>
                      <a:r>
                        <a:rPr lang="en-GB" sz="1000" b="1" i="0" u="none" strike="noStrike">
                          <a:solidFill>
                            <a:srgbClr val="FFFFFF"/>
                          </a:solidFill>
                          <a:effectLst/>
                          <a:latin typeface="Calibri" panose="020F0502020204030204" pitchFamily="34" charset="0"/>
                        </a:rPr>
                        <a:t>60</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Rapid Response - Number of referrals with a 2 hour response time</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56</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59</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844129387"/>
                  </a:ext>
                </a:extLst>
              </a:tr>
              <a:tr h="302937">
                <a:tc>
                  <a:txBody>
                    <a:bodyPr/>
                    <a:lstStyle/>
                    <a:p>
                      <a:pPr algn="r" fontAlgn="ctr"/>
                      <a:r>
                        <a:rPr lang="en-GB" sz="1000" b="1" i="0" u="none" strike="noStrike">
                          <a:solidFill>
                            <a:srgbClr val="FFFFFF"/>
                          </a:solidFill>
                          <a:effectLst/>
                          <a:latin typeface="Calibri" panose="020F0502020204030204" pitchFamily="34" charset="0"/>
                        </a:rPr>
                        <a:t>61</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Rapid Response - Total number of initial visits triaged for a 2 hour response that were not completed within 2 hours of acceptance into service</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t"/>
                      <a:r>
                        <a:rPr lang="en-GB" sz="800" b="0" i="0" u="none" strike="noStrike">
                          <a:solidFill>
                            <a:srgbClr val="000000"/>
                          </a:solidFill>
                          <a:effectLst/>
                          <a:latin typeface="Calibri" panose="020F0502020204030204" pitchFamily="34" charset="0"/>
                        </a:rPr>
                        <a:t> </a:t>
                      </a:r>
                    </a:p>
                  </a:txBody>
                  <a:tcPr marL="6678" marR="6678" marT="6678" marB="0">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70AC2E"/>
                    </a:solidFill>
                  </a:tcPr>
                </a:tc>
                <a:tc>
                  <a:txBody>
                    <a:bodyPr/>
                    <a:lstStyle/>
                    <a:p>
                      <a:pPr algn="l"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4</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14</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6350" cap="flat" cmpd="sng"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3389127070"/>
                  </a:ext>
                </a:extLst>
              </a:tr>
              <a:tr h="169582">
                <a:tc>
                  <a:txBody>
                    <a:bodyPr/>
                    <a:lstStyle/>
                    <a:p>
                      <a:pPr algn="r" fontAlgn="ctr"/>
                      <a:r>
                        <a:rPr lang="en-GB" sz="1000" b="1" i="0" u="none" strike="noStrike">
                          <a:solidFill>
                            <a:srgbClr val="FFFFFF"/>
                          </a:solidFill>
                          <a:effectLst/>
                          <a:latin typeface="Calibri" panose="020F0502020204030204" pitchFamily="34" charset="0"/>
                        </a:rPr>
                        <a:t>62</a:t>
                      </a:r>
                    </a:p>
                  </a:txBody>
                  <a:tcPr marL="6678" marR="6678" marT="6678" marB="0" anchor="ctr">
                    <a:lnL w="25400" cap="flat" cmpd="dbl"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D792B9"/>
                    </a:solidFill>
                  </a:tcPr>
                </a:tc>
                <a:tc>
                  <a:txBody>
                    <a:bodyPr/>
                    <a:lstStyle/>
                    <a:p>
                      <a:pPr algn="l" fontAlgn="b"/>
                      <a:r>
                        <a:rPr lang="en-GB" sz="1000" b="0" i="0" u="none" strike="noStrike" dirty="0">
                          <a:solidFill>
                            <a:srgbClr val="000000"/>
                          </a:solidFill>
                          <a:effectLst/>
                          <a:latin typeface="Calibri" panose="020F0502020204030204" pitchFamily="34" charset="0"/>
                        </a:rPr>
                        <a:t>Rapid Response - Total number of referrals rejected due to capacity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l"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70AD47"/>
                    </a:solidFill>
                  </a:tcPr>
                </a:tc>
                <a:tc>
                  <a:txBody>
                    <a:bodyPr/>
                    <a:lstStyle/>
                    <a:p>
                      <a:pPr algn="l"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CLCH</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600" b="0" i="0" u="none" strike="noStrike">
                          <a:solidFill>
                            <a:srgbClr val="000000"/>
                          </a:solidFill>
                          <a:effectLst/>
                          <a:latin typeface="Calibri" panose="020F0502020204030204" pitchFamily="34" charset="0"/>
                        </a:rPr>
                        <a:t>Weekly</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0</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6350" cap="flat" cmpd="sng"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tc>
                  <a:txBody>
                    <a:bodyPr/>
                    <a:lstStyle/>
                    <a:p>
                      <a:pPr algn="ctr" fontAlgn="b"/>
                      <a:r>
                        <a:rPr lang="en-GB" sz="800" b="0" i="0" u="none" strike="noStrike" dirty="0">
                          <a:solidFill>
                            <a:srgbClr val="000000"/>
                          </a:solidFill>
                          <a:effectLst/>
                          <a:latin typeface="Calibri" panose="020F0502020204030204" pitchFamily="34" charset="0"/>
                        </a:rPr>
                        <a:t> </a:t>
                      </a:r>
                    </a:p>
                  </a:txBody>
                  <a:tcPr marL="6678" marR="6678" marT="6678" marB="0" anchor="b">
                    <a:lnL w="6350" cap="flat" cmpd="sng" algn="ctr">
                      <a:solidFill>
                        <a:srgbClr val="1F47A8"/>
                      </a:solidFill>
                      <a:prstDash val="solid"/>
                      <a:round/>
                      <a:headEnd type="none" w="med" len="med"/>
                      <a:tailEnd type="none" w="med" len="med"/>
                    </a:lnL>
                    <a:lnR w="25400" cap="flat" cmpd="dbl" algn="ctr">
                      <a:solidFill>
                        <a:srgbClr val="1F47A8"/>
                      </a:solidFill>
                      <a:prstDash val="solid"/>
                      <a:round/>
                      <a:headEnd type="none" w="med" len="med"/>
                      <a:tailEnd type="none" w="med" len="med"/>
                    </a:lnR>
                    <a:lnT w="6350" cap="flat" cmpd="sng" algn="ctr">
                      <a:solidFill>
                        <a:srgbClr val="1F47A8"/>
                      </a:solidFill>
                      <a:prstDash val="solid"/>
                      <a:round/>
                      <a:headEnd type="none" w="med" len="med"/>
                      <a:tailEnd type="none" w="med" len="med"/>
                    </a:lnT>
                    <a:lnB w="25400" cap="flat" cmpd="dbl" algn="ctr">
                      <a:solidFill>
                        <a:srgbClr val="1F47A8"/>
                      </a:solidFill>
                      <a:prstDash val="solid"/>
                      <a:round/>
                      <a:headEnd type="none" w="med" len="med"/>
                      <a:tailEnd type="none" w="med" len="med"/>
                    </a:lnB>
                    <a:solidFill>
                      <a:srgbClr val="FFFFFF"/>
                    </a:solidFill>
                  </a:tcPr>
                </a:tc>
                <a:extLst>
                  <a:ext uri="{0D108BD9-81ED-4DB2-BD59-A6C34878D82A}">
                    <a16:rowId xmlns:a16="http://schemas.microsoft.com/office/drawing/2014/main" val="890728088"/>
                  </a:ext>
                </a:extLst>
              </a:tr>
            </a:tbl>
          </a:graphicData>
        </a:graphic>
      </p:graphicFrame>
    </p:spTree>
    <p:extLst>
      <p:ext uri="{BB962C8B-B14F-4D97-AF65-F5344CB8AC3E}">
        <p14:creationId xmlns:p14="http://schemas.microsoft.com/office/powerpoint/2010/main" val="3536289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4FD-8FE0-48AE-DB28-579B296EFBAA}"/>
              </a:ext>
            </a:extLst>
          </p:cNvPr>
          <p:cNvSpPr>
            <a:spLocks noGrp="1"/>
          </p:cNvSpPr>
          <p:nvPr>
            <p:ph type="title"/>
          </p:nvPr>
        </p:nvSpPr>
        <p:spPr>
          <a:xfrm>
            <a:off x="0" y="18255"/>
            <a:ext cx="10515600" cy="1325563"/>
          </a:xfrm>
        </p:spPr>
        <p:txBody>
          <a:bodyPr>
            <a:normAutofit/>
          </a:bodyPr>
          <a:lstStyle/>
          <a:p>
            <a:r>
              <a:rPr lang="en-GB" sz="3000" b="1" dirty="0"/>
              <a:t>Management of interface for system efficiency</a:t>
            </a:r>
          </a:p>
        </p:txBody>
      </p:sp>
      <p:sp>
        <p:nvSpPr>
          <p:cNvPr id="3" name="Content Placeholder 2">
            <a:extLst>
              <a:ext uri="{FF2B5EF4-FFF2-40B4-BE49-F238E27FC236}">
                <a16:creationId xmlns:a16="http://schemas.microsoft.com/office/drawing/2014/main" id="{8DA73D39-5F9E-EB67-B46D-8E96BFAFF6C4}"/>
              </a:ext>
            </a:extLst>
          </p:cNvPr>
          <p:cNvSpPr>
            <a:spLocks noGrp="1"/>
          </p:cNvSpPr>
          <p:nvPr>
            <p:ph idx="1"/>
          </p:nvPr>
        </p:nvSpPr>
        <p:spPr>
          <a:xfrm>
            <a:off x="142875" y="1253331"/>
            <a:ext cx="11915775" cy="4623594"/>
          </a:xfrm>
        </p:spPr>
        <p:txBody>
          <a:bodyPr>
            <a:noAutofit/>
          </a:bodyPr>
          <a:lstStyle/>
          <a:p>
            <a:pPr marL="0" lvl="0" indent="0">
              <a:buSzPts val="1000"/>
              <a:buNone/>
              <a:tabLst>
                <a:tab pos="457200" algn="l"/>
              </a:tabLst>
            </a:pPr>
            <a:r>
              <a:rPr lang="en-GB" sz="1400" dirty="0">
                <a:effectLst/>
                <a:ea typeface="Calibri" panose="020F0502020204030204" pitchFamily="34" charset="0"/>
              </a:rPr>
              <a:t>There is work being done at both local and NWL level to manage system efficiency. Following the 'Delivery plan for improving access to primary care' being published, there are three priorities that will be reviewed:</a:t>
            </a:r>
            <a:r>
              <a:rPr lang="en-US" sz="1400" dirty="0">
                <a:effectLst/>
                <a:ea typeface="Calibri" panose="020F0502020204030204" pitchFamily="34" charset="0"/>
              </a:rPr>
              <a:t>​</a:t>
            </a:r>
            <a:endParaRPr lang="en-GB" sz="1400" dirty="0">
              <a:effectLst/>
              <a:ea typeface="Calibri" panose="020F0502020204030204" pitchFamily="34" charset="0"/>
            </a:endParaRPr>
          </a:p>
          <a:p>
            <a:pPr marL="800100" lvl="1" indent="-342900">
              <a:buFont typeface="+mj-lt"/>
              <a:buAutoNum type="arabicPeriod"/>
              <a:tabLst>
                <a:tab pos="457200" algn="l"/>
              </a:tabLst>
            </a:pPr>
            <a:r>
              <a:rPr lang="en-GB" sz="1400" dirty="0">
                <a:effectLst/>
                <a:ea typeface="Calibri" panose="020F0502020204030204" pitchFamily="34" charset="0"/>
              </a:rPr>
              <a:t>Onward referrals (C2C referrals), </a:t>
            </a:r>
          </a:p>
          <a:p>
            <a:pPr marL="800100" lvl="1" indent="-342900">
              <a:buFont typeface="+mj-lt"/>
              <a:buAutoNum type="arabicPeriod"/>
              <a:tabLst>
                <a:tab pos="457200" algn="l"/>
              </a:tabLst>
            </a:pPr>
            <a:r>
              <a:rPr lang="en-GB" sz="1400" dirty="0">
                <a:effectLst/>
                <a:ea typeface="Times New Roman" panose="02020603050405020304" pitchFamily="18" charset="0"/>
              </a:rPr>
              <a:t>Complete FIT notes in secondary care. Call and recall of patients to be done by trusts , </a:t>
            </a:r>
            <a:endParaRPr lang="en-GB" sz="1400" dirty="0">
              <a:effectLst/>
              <a:ea typeface="Calibri" panose="020F0502020204030204" pitchFamily="34" charset="0"/>
            </a:endParaRPr>
          </a:p>
          <a:p>
            <a:pPr marL="800100" lvl="1" indent="-342900">
              <a:buFont typeface="+mj-lt"/>
              <a:buAutoNum type="arabicPeriod"/>
              <a:tabLst>
                <a:tab pos="457200" algn="l"/>
              </a:tabLst>
            </a:pPr>
            <a:r>
              <a:rPr lang="en-GB" sz="1400" dirty="0">
                <a:effectLst/>
                <a:ea typeface="Times New Roman" panose="02020603050405020304" pitchFamily="18" charset="0"/>
              </a:rPr>
              <a:t>GPs should have access to single email / primary care liaison officers in each trust. Clear points of contact at point of referral for GPs and patients to access secondary care and working GP bypass numbers for the trust to hold ​in their systems</a:t>
            </a:r>
            <a:r>
              <a:rPr lang="en-GB" sz="1400" dirty="0">
                <a:ea typeface="Times New Roman" panose="02020603050405020304" pitchFamily="18" charset="0"/>
              </a:rPr>
              <a:t>.</a:t>
            </a:r>
          </a:p>
          <a:p>
            <a:pPr marL="0" indent="0">
              <a:buNone/>
              <a:tabLst>
                <a:tab pos="457200" algn="l"/>
              </a:tabLst>
            </a:pPr>
            <a:r>
              <a:rPr lang="en-GB" sz="1400" dirty="0">
                <a:effectLst/>
                <a:ea typeface="Times New Roman" panose="02020603050405020304" pitchFamily="18" charset="0"/>
              </a:rPr>
              <a:t>The above work is being picked up through 3 working groups which will be reporting to NWL System interface group. Data sharing between primary care and LNWHT; this will be through CIE and LCR. With the trust now switched to Cerner, this should become more seamless​</a:t>
            </a:r>
            <a:r>
              <a:rPr lang="en-GB" sz="1400" dirty="0">
                <a:ea typeface="Times New Roman" panose="02020603050405020304" pitchFamily="18" charset="0"/>
              </a:rPr>
              <a:t>. </a:t>
            </a:r>
          </a:p>
          <a:p>
            <a:pPr marL="0" indent="0">
              <a:buNone/>
              <a:tabLst>
                <a:tab pos="457200" algn="l"/>
              </a:tabLst>
            </a:pPr>
            <a:r>
              <a:rPr lang="en-GB" sz="1400" dirty="0">
                <a:effectLst/>
                <a:ea typeface="Calibri" panose="020F0502020204030204" pitchFamily="34" charset="0"/>
              </a:rPr>
              <a:t>Over the coming period work will be done to ensure there is an updated contact list that includes bypass numbers for Harrow practices, community services and hospital services. This list will then be made available to health and care services within Harrow. LNWHT will be looking at amending templates for outpatient letters so that service contact details are available for patients and GPs. We are picking this up at Local interface group. </a:t>
            </a:r>
          </a:p>
          <a:p>
            <a:pPr marL="0" indent="0">
              <a:buNone/>
              <a:tabLst>
                <a:tab pos="457200" algn="l"/>
              </a:tabLst>
            </a:pPr>
            <a:r>
              <a:rPr lang="en-GB" sz="1400" dirty="0">
                <a:effectLst/>
                <a:ea typeface="Calibri" panose="020F0502020204030204" pitchFamily="34" charset="0"/>
              </a:rPr>
              <a:t>Work will be done with primary care colleagues to ensure referrals are sent through on the correct forms especially when referring to SDEC</a:t>
            </a:r>
            <a:r>
              <a:rPr lang="en-US" sz="1400" dirty="0">
                <a:effectLst/>
                <a:ea typeface="Calibri" panose="020F0502020204030204" pitchFamily="34" charset="0"/>
              </a:rPr>
              <a:t>​</a:t>
            </a:r>
            <a:r>
              <a:rPr lang="en-GB" sz="1400" dirty="0">
                <a:ea typeface="Calibri" panose="020F0502020204030204" pitchFamily="34" charset="0"/>
              </a:rPr>
              <a:t>. </a:t>
            </a:r>
            <a:r>
              <a:rPr lang="en-GB" sz="1400" dirty="0">
                <a:effectLst/>
                <a:ea typeface="Calibri" panose="020F0502020204030204" pitchFamily="34" charset="0"/>
              </a:rPr>
              <a:t>Work is taking place within NWL to improve quality of discharge summaries with the possibility of an inclusion of a contact number for the pharmacy team that practices, and community pharmacies can use to discuss medication queries. </a:t>
            </a:r>
            <a:endParaRPr lang="en-GB" sz="1400" dirty="0">
              <a:ea typeface="Calibri" panose="020F0502020204030204" pitchFamily="34" charset="0"/>
            </a:endParaRPr>
          </a:p>
          <a:p>
            <a:pPr marL="0" indent="0">
              <a:buNone/>
              <a:tabLst>
                <a:tab pos="457200" algn="l"/>
              </a:tabLst>
            </a:pPr>
            <a:r>
              <a:rPr lang="en-GB" sz="1400" dirty="0">
                <a:effectLst/>
                <a:ea typeface="Calibri" panose="020F0502020204030204" pitchFamily="34" charset="0"/>
              </a:rPr>
              <a:t>A letter will be drafted to be sent to clinical teams in LNWHT and GPs across Brent, Harrow and Ealing. The letter will be like that sent last year but with a refreshed set of priority areas for focus for primary care and LNWHT.</a:t>
            </a:r>
            <a:endParaRPr lang="en-GB" sz="1400" dirty="0">
              <a:solidFill>
                <a:srgbClr val="FF0000"/>
              </a:solidFill>
            </a:endParaRPr>
          </a:p>
        </p:txBody>
      </p:sp>
    </p:spTree>
    <p:extLst>
      <p:ext uri="{BB962C8B-B14F-4D97-AF65-F5344CB8AC3E}">
        <p14:creationId xmlns:p14="http://schemas.microsoft.com/office/powerpoint/2010/main" val="128433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82CE-34FB-B9B6-6D23-34EA577D84A2}"/>
              </a:ext>
            </a:extLst>
          </p:cNvPr>
          <p:cNvSpPr>
            <a:spLocks noGrp="1"/>
          </p:cNvSpPr>
          <p:nvPr>
            <p:ph type="title"/>
          </p:nvPr>
        </p:nvSpPr>
        <p:spPr>
          <a:xfrm>
            <a:off x="-1" y="18255"/>
            <a:ext cx="12068175" cy="1325563"/>
          </a:xfrm>
        </p:spPr>
        <p:txBody>
          <a:bodyPr/>
          <a:lstStyle/>
          <a:p>
            <a:r>
              <a:rPr lang="en-GB" sz="3000" b="1" dirty="0"/>
              <a:t>Sharing of performance data and agreed escalation processes</a:t>
            </a:r>
          </a:p>
        </p:txBody>
      </p:sp>
      <p:sp>
        <p:nvSpPr>
          <p:cNvPr id="3" name="Content Placeholder 2">
            <a:extLst>
              <a:ext uri="{FF2B5EF4-FFF2-40B4-BE49-F238E27FC236}">
                <a16:creationId xmlns:a16="http://schemas.microsoft.com/office/drawing/2014/main" id="{03CFC4C5-4B7E-FFC7-F67E-E92EBDC827F7}"/>
              </a:ext>
            </a:extLst>
          </p:cNvPr>
          <p:cNvSpPr>
            <a:spLocks noGrp="1"/>
          </p:cNvSpPr>
          <p:nvPr>
            <p:ph idx="1"/>
          </p:nvPr>
        </p:nvSpPr>
        <p:spPr>
          <a:xfrm>
            <a:off x="123826" y="1253331"/>
            <a:ext cx="11944348" cy="4775994"/>
          </a:xfrm>
        </p:spPr>
        <p:txBody>
          <a:bodyPr>
            <a:normAutofit/>
          </a:bodyPr>
          <a:lstStyle/>
          <a:p>
            <a:pPr marL="0" indent="0">
              <a:buNone/>
            </a:pPr>
            <a:r>
              <a:rPr lang="en-GB" sz="1400" dirty="0"/>
              <a:t>The Northwick Park discharge hub coordinates the patient level daily calls for system coordination of individual issues and barriers to discharge.</a:t>
            </a:r>
          </a:p>
          <a:p>
            <a:pPr marL="0" indent="0">
              <a:buNone/>
            </a:pPr>
            <a:r>
              <a:rPr lang="en-GB" sz="1400" dirty="0"/>
              <a:t>As part of our plan for winter, it is proposed that a more robust system of escalation is introduced to provide senior input for challenges to discharge.  </a:t>
            </a:r>
          </a:p>
          <a:p>
            <a:pPr marL="0" indent="0">
              <a:buNone/>
            </a:pPr>
            <a:r>
              <a:rPr lang="en-GB" sz="1400" dirty="0"/>
              <a:t>Daily prioritisation of discharges is taking place involving the discharge hub and social care services. The nationally commissioned Optica system is being implemented in NWL ICB and will provide a common source of analysis on the discharge  pathway.</a:t>
            </a:r>
          </a:p>
          <a:p>
            <a:pPr marL="0" indent="0">
              <a:buNone/>
            </a:pPr>
            <a:r>
              <a:rPr lang="en-GB" sz="1400" dirty="0"/>
              <a:t>Briefings will be circulated to the DASS and Managing Director Harrow BBP three times each week on patients that are delayed, using the following criteria:</a:t>
            </a:r>
          </a:p>
          <a:p>
            <a:pPr marL="266700" lvl="1" indent="-266700"/>
            <a:r>
              <a:rPr lang="en-GB" sz="1400" dirty="0"/>
              <a:t>Patients waiting more than 48 hours on a P1 pathway</a:t>
            </a:r>
          </a:p>
          <a:p>
            <a:pPr marL="266700" lvl="1" indent="-266700"/>
            <a:r>
              <a:rPr lang="en-GB" sz="1400" dirty="0"/>
              <a:t>Patients waiting more than 5 days on a P1 pathway</a:t>
            </a:r>
          </a:p>
          <a:p>
            <a:pPr marL="266700" lvl="1" indent="-266700"/>
            <a:r>
              <a:rPr lang="en-GB" sz="1400" dirty="0"/>
              <a:t>Patients waiting more than 48 hours on a P2 pathway</a:t>
            </a:r>
          </a:p>
          <a:p>
            <a:pPr marL="266700" lvl="1" indent="-266700"/>
            <a:r>
              <a:rPr lang="en-GB" sz="1400" dirty="0"/>
              <a:t>Patients waiting more than 5 days on a P3 pathway</a:t>
            </a:r>
          </a:p>
          <a:p>
            <a:pPr marL="266700" lvl="1" indent="-266700"/>
            <a:r>
              <a:rPr lang="en-GB" sz="1400" dirty="0"/>
              <a:t>Patients waiting more than 7 days on a P3 pathway</a:t>
            </a:r>
          </a:p>
          <a:p>
            <a:pPr marL="0" indent="0">
              <a:buNone/>
            </a:pPr>
            <a:r>
              <a:rPr lang="en-GB" sz="1400" dirty="0"/>
              <a:t>To ensure parity briefing will also be established once a week for Mental Health and Learning Disability patients at  NPH Mental Health Unit or on medical wards clinically ready for discharge but delayed in line as follows:</a:t>
            </a:r>
          </a:p>
          <a:p>
            <a:r>
              <a:rPr lang="en-GB" sz="1400" dirty="0"/>
              <a:t>Patients waiting more than 72 hours on any pathways</a:t>
            </a:r>
          </a:p>
          <a:p>
            <a:pPr marL="0" indent="0">
              <a:buNone/>
            </a:pPr>
            <a:r>
              <a:rPr lang="en-GB" sz="1400" dirty="0"/>
              <a:t>The system flow and winter planning workstream will take strategic oversight of delays in the system, beyond individual patient delays to focus on themes and system issues that are factors in delay, for a collective partnership response to support in addressing them. </a:t>
            </a:r>
            <a:endParaRPr lang="en-GB" sz="1000" dirty="0">
              <a:solidFill>
                <a:srgbClr val="FF0000"/>
              </a:solidFill>
            </a:endParaRPr>
          </a:p>
          <a:p>
            <a:endParaRPr lang="en-GB" dirty="0"/>
          </a:p>
        </p:txBody>
      </p:sp>
    </p:spTree>
    <p:extLst>
      <p:ext uri="{BB962C8B-B14F-4D97-AF65-F5344CB8AC3E}">
        <p14:creationId xmlns:p14="http://schemas.microsoft.com/office/powerpoint/2010/main" val="3333982496"/>
      </p:ext>
    </p:extLst>
  </p:cSld>
  <p:clrMapOvr>
    <a:masterClrMapping/>
  </p:clrMapOvr>
</p:sld>
</file>

<file path=ppt/theme/theme1.xml><?xml version="1.0" encoding="utf-8"?>
<a:theme xmlns:a="http://schemas.openxmlformats.org/drawingml/2006/main" name="Office Theme">
  <a:themeElements>
    <a:clrScheme name="BBP Branding">
      <a:dk1>
        <a:sysClr val="windowText" lastClr="000000"/>
      </a:dk1>
      <a:lt1>
        <a:sysClr val="window" lastClr="FFFFFF"/>
      </a:lt1>
      <a:dk2>
        <a:srgbClr val="1F47A8"/>
      </a:dk2>
      <a:lt2>
        <a:srgbClr val="7359E5"/>
      </a:lt2>
      <a:accent1>
        <a:srgbClr val="D64DFC"/>
      </a:accent1>
      <a:accent2>
        <a:srgbClr val="26E8C7"/>
      </a:accent2>
      <a:accent3>
        <a:srgbClr val="127AD1"/>
      </a:accent3>
      <a:accent4>
        <a:srgbClr val="1F47A8"/>
      </a:accent4>
      <a:accent5>
        <a:srgbClr val="D64DFC"/>
      </a:accent5>
      <a:accent6>
        <a:srgbClr val="FFFFFF"/>
      </a:accent6>
      <a:hlink>
        <a:srgbClr val="1F47A8"/>
      </a:hlink>
      <a:folHlink>
        <a:srgbClr val="7359E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2271</TotalTime>
  <Words>6806</Words>
  <Application>Microsoft Office PowerPoint</Application>
  <PresentationFormat>Widescreen</PresentationFormat>
  <Paragraphs>1030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vt:lpstr>
      <vt:lpstr>The Harrow Borough Based Partnership</vt:lpstr>
      <vt:lpstr>Introduction</vt:lpstr>
      <vt:lpstr>Overview of the Harrow Winter Plan</vt:lpstr>
      <vt:lpstr>Winter demand and capacity modelling (1/3) This will be reviewed fortnightly by the Harrow Health and Care Executive for oversight and risk management. </vt:lpstr>
      <vt:lpstr>Winter demand and capacity modelling (2/3) This will be reviewed fortnightly by the Harrow Health and Care Executive for oversight and risk management. </vt:lpstr>
      <vt:lpstr>Winter demand and capacity modelling (3/3) This will be reviewed fortnightly by the Harrow Health and Care Executive for oversight and risk management. </vt:lpstr>
      <vt:lpstr>Management of interface for system efficiency</vt:lpstr>
      <vt:lpstr>Sharing of performance data and agreed escalation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winter schemes</vt:lpstr>
      <vt:lpstr>Harrow system risks to the delivery of the winter plan 23/24</vt:lpstr>
      <vt:lpstr>Action Plan</vt:lpstr>
      <vt:lpstr>Action Plan</vt:lpstr>
      <vt:lpstr>Action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Henschen</dc:creator>
  <cp:lastModifiedBy>HENSCHEN, Lisa (CENTRAL LONDON COMMUNITY HEALTHCARE NHS TRUST)</cp:lastModifiedBy>
  <cp:revision>96</cp:revision>
  <dcterms:created xsi:type="dcterms:W3CDTF">2023-01-09T15:57:33Z</dcterms:created>
  <dcterms:modified xsi:type="dcterms:W3CDTF">2023-09-27T13:09:54Z</dcterms:modified>
</cp:coreProperties>
</file>